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714" r:id="rId2"/>
    <p:sldMasterId id="2147483726" r:id="rId3"/>
  </p:sldMasterIdLst>
  <p:notesMasterIdLst>
    <p:notesMasterId r:id="rId34"/>
  </p:notesMasterIdLst>
  <p:sldIdLst>
    <p:sldId id="272" r:id="rId4"/>
    <p:sldId id="297" r:id="rId5"/>
    <p:sldId id="316" r:id="rId6"/>
    <p:sldId id="335" r:id="rId7"/>
    <p:sldId id="350" r:id="rId8"/>
    <p:sldId id="351" r:id="rId9"/>
    <p:sldId id="354" r:id="rId10"/>
    <p:sldId id="353" r:id="rId11"/>
    <p:sldId id="352" r:id="rId12"/>
    <p:sldId id="355" r:id="rId13"/>
    <p:sldId id="358" r:id="rId14"/>
    <p:sldId id="357" r:id="rId15"/>
    <p:sldId id="278" r:id="rId16"/>
    <p:sldId id="317" r:id="rId17"/>
    <p:sldId id="319" r:id="rId18"/>
    <p:sldId id="311" r:id="rId19"/>
    <p:sldId id="381" r:id="rId20"/>
    <p:sldId id="379" r:id="rId21"/>
    <p:sldId id="365" r:id="rId22"/>
    <p:sldId id="366" r:id="rId23"/>
    <p:sldId id="367" r:id="rId24"/>
    <p:sldId id="368" r:id="rId25"/>
    <p:sldId id="370" r:id="rId26"/>
    <p:sldId id="369" r:id="rId27"/>
    <p:sldId id="371" r:id="rId28"/>
    <p:sldId id="375" r:id="rId29"/>
    <p:sldId id="372" r:id="rId30"/>
    <p:sldId id="373" r:id="rId31"/>
    <p:sldId id="382" r:id="rId32"/>
    <p:sldId id="276" r:id="rId33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654" y="114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980F71-6DF8-4D7B-8645-8245019ED6A4}" type="datetimeFigureOut">
              <a:rPr lang="zh-TW" altLang="en-US" smtClean="0"/>
              <a:t>2018/12/5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D7475F-3C00-41B3-B270-C377B555FD6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924123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D7475F-3C00-41B3-B270-C377B555FD63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093740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2018/12/5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300722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2018/12/5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741121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2018/12/5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120152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2018/12/5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98432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2018/12/5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1306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2018/12/5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97975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2018/12/5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4777933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2018/12/5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4057970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2018/12/5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8964533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2018/12/5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1749577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93A55AF3-65BE-4A52-9C80-AC6B0002B79E}" type="datetimeFigureOut">
              <a:rPr lang="zh-TW" altLang="en-US" smtClean="0"/>
              <a:t>2018/12/5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497201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2018/12/5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676137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2018/12/5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7417668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2018/12/5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7564296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2018/12/5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7918277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93A55AF3-65BE-4A52-9C80-AC6B0002B79E}" type="datetimeFigureOut">
              <a:rPr lang="zh-TW" altLang="en-US" smtClean="0"/>
              <a:t>2018/12/5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788390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2018/12/5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7382800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2018/12/5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557426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2018/12/5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6771784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2018/12/5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164845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2018/12/5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045439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2018/12/5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856046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2018/12/5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8098398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2018/12/5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099255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2018/12/5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8589658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2018/12/5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5518184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2018/12/5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924407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2018/12/5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  <a:latin typeface="微軟正黑體" panose="020B0604030504040204" pitchFamily="34" charset="-120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  <a:latin typeface="微軟正黑體" panose="020B0604030504040204" pitchFamily="34" charset="-120"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299383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2018/12/5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1775123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2018/12/5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  <a:latin typeface="微軟正黑體" panose="020B0604030504040204" pitchFamily="34" charset="-120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  <a:latin typeface="微軟正黑體" panose="020B0604030504040204" pitchFamily="34" charset="-120"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193145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2018/12/5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300902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2018/12/5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617753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2018/12/5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21363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2018/12/5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731466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2018/12/5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089455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2018/12/5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904439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2018/12/5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412017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2018/12/5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569605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2018/12/5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923697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17" Type="http://schemas.openxmlformats.org/officeDocument/2006/relationships/slideLayout" Target="../slideLayouts/slideLayout39.xml"/><Relationship Id="rId2" Type="http://schemas.openxmlformats.org/officeDocument/2006/relationships/slideLayout" Target="../slideLayouts/slideLayout24.xml"/><Relationship Id="rId16" Type="http://schemas.openxmlformats.org/officeDocument/2006/relationships/slideLayout" Target="../slideLayouts/slideLayout38.xml"/><Relationship Id="rId20" Type="http://schemas.openxmlformats.org/officeDocument/2006/relationships/image" Target="../media/image5.png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32.xml"/><Relationship Id="rId19" Type="http://schemas.openxmlformats.org/officeDocument/2006/relationships/image" Target="../media/image4.png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微軟正黑體" panose="020B0604030504040204" pitchFamily="34" charset="-120"/>
              </a:defRPr>
            </a:lvl1pPr>
          </a:lstStyle>
          <a:p>
            <a:fld id="{93A55AF3-65BE-4A52-9C80-AC6B0002B79E}" type="datetimeFigureOut">
              <a:rPr lang="zh-TW" altLang="en-US" smtClean="0"/>
              <a:pPr/>
              <a:t>2018/12/5</a:t>
            </a:fld>
            <a:endParaRPr lang="zh-TW" alt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微軟正黑體" panose="020B0604030504040204" pitchFamily="34" charset="-120"/>
              </a:defRPr>
            </a:lvl1pPr>
          </a:lstStyle>
          <a:p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微軟正黑體" panose="020B0604030504040204" pitchFamily="34" charset="-120"/>
              </a:defRPr>
            </a:lvl1pPr>
          </a:lstStyle>
          <a:p>
            <a:fld id="{44347033-0982-4FF6-80D1-B94E0375A58D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4713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微軟正黑體" panose="020B0604030504040204" pitchFamily="34" charset="-12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微軟正黑體" panose="020B0604030504040204" pitchFamily="34" charset="-12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軟正黑體" panose="020B0604030504040204" pitchFamily="34" charset="-12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微軟正黑體" panose="020B0604030504040204" pitchFamily="34" charset="-12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軟正黑體" panose="020B0604030504040204" pitchFamily="34" charset="-12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軟正黑體" panose="020B0604030504040204" pitchFamily="34" charset="-12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3A55AF3-65BE-4A52-9C80-AC6B0002B79E}" type="datetimeFigureOut">
              <a:rPr lang="zh-TW" altLang="en-US" smtClean="0"/>
              <a:t>2018/12/5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57972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微軟正黑體" panose="020B0604030504040204" pitchFamily="34" charset="-120"/>
              </a:defRPr>
            </a:lvl1pPr>
          </a:lstStyle>
          <a:p>
            <a:fld id="{93A55AF3-65BE-4A52-9C80-AC6B0002B79E}" type="datetimeFigureOut">
              <a:rPr lang="zh-TW" altLang="en-US" smtClean="0"/>
              <a:pPr/>
              <a:t>2018/12/5</a:t>
            </a:fld>
            <a:endParaRPr lang="zh-TW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微軟正黑體" panose="020B0604030504040204" pitchFamily="34" charset="-120"/>
              </a:defRPr>
            </a:lvl1pPr>
          </a:lstStyle>
          <a:p>
            <a:endParaRPr lang="zh-TW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微軟正黑體" panose="020B0604030504040204" pitchFamily="34" charset="-120"/>
              </a:defRPr>
            </a:lvl1pPr>
          </a:lstStyle>
          <a:p>
            <a:fld id="{44347033-0982-4FF6-80D1-B94E0375A58D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073630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  <p:sldLayoutId id="2147483739" r:id="rId13"/>
    <p:sldLayoutId id="2147483740" r:id="rId14"/>
    <p:sldLayoutId id="2147483741" r:id="rId15"/>
    <p:sldLayoutId id="2147483742" r:id="rId16"/>
    <p:sldLayoutId id="2147483743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微軟正黑體" panose="020B0604030504040204" pitchFamily="34" charset="-120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微軟正黑體" panose="020B0604030504040204" pitchFamily="34" charset="-120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微軟正黑體" panose="020B0604030504040204" pitchFamily="34" charset="-120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微軟正黑體" panose="020B0604030504040204" pitchFamily="34" charset="-120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微軟正黑體" panose="020B0604030504040204" pitchFamily="34" charset="-120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微軟正黑體" panose="020B0604030504040204" pitchFamily="34" charset="-120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goo.gl/Hj3yvJ" TargetMode="Externa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goo.gl/oLtSZf" TargetMode="Externa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zhuanlan.zhihu.com/p/31852747" TargetMode="Externa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jianshu.com/p/917f71b06499" TargetMode="Externa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pdf/1705.08292.pdf" TargetMode="Externa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keras.io/" TargetMode="External"/><Relationship Id="rId7" Type="http://schemas.openxmlformats.org/officeDocument/2006/relationships/hyperlink" Target="https://keras.io/activations/" TargetMode="External"/><Relationship Id="rId2" Type="http://schemas.openxmlformats.org/officeDocument/2006/relationships/hyperlink" Target="https://github.com/keras-team/keras" TargetMode="Externa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keras.io/optimizers/" TargetMode="External"/><Relationship Id="rId5" Type="http://schemas.openxmlformats.org/officeDocument/2006/relationships/hyperlink" Target="https://keras.io/losses/" TargetMode="External"/><Relationship Id="rId4" Type="http://schemas.openxmlformats.org/officeDocument/2006/relationships/hyperlink" Target="https://keras.io/layers/core/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3430068" y="2023143"/>
            <a:ext cx="533186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4800" b="1" spc="603" dirty="0" smtClean="0">
                <a:latin typeface="微軟正黑體" panose="020B0604030504040204" pitchFamily="34" charset="-120"/>
              </a:rPr>
              <a:t>Python Tutorial</a:t>
            </a:r>
          </a:p>
          <a:p>
            <a:pPr algn="ctr"/>
            <a:r>
              <a:rPr lang="zh-TW" altLang="en-US" sz="4800" b="1" spc="603" dirty="0" smtClean="0">
                <a:latin typeface="微軟正黑體" panose="020B0604030504040204" pitchFamily="34" charset="-120"/>
              </a:rPr>
              <a:t>第十七週</a:t>
            </a:r>
            <a:endParaRPr lang="zh-TW" altLang="en-US" sz="4800" b="1" spc="603" dirty="0">
              <a:latin typeface="微軟正黑體" panose="020B0604030504040204" pitchFamily="34" charset="-120"/>
            </a:endParaRPr>
          </a:p>
        </p:txBody>
      </p:sp>
      <p:sp>
        <p:nvSpPr>
          <p:cNvPr id="74" name="矩形 73"/>
          <p:cNvSpPr/>
          <p:nvPr/>
        </p:nvSpPr>
        <p:spPr>
          <a:xfrm>
            <a:off x="550250" y="5662959"/>
            <a:ext cx="130516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0"/>
              </a:spcAft>
            </a:pPr>
            <a:r>
              <a:rPr lang="en-US" altLang="zh-TW" spc="300" dirty="0" smtClean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新細明體" panose="02020500000000000000" pitchFamily="18" charset="-120"/>
              </a:rPr>
              <a:t>2018.12</a:t>
            </a:r>
            <a:endParaRPr lang="en-US" altLang="zh-TW" spc="30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新細明體" panose="02020500000000000000" pitchFamily="18" charset="-120"/>
            </a:endParaRPr>
          </a:p>
          <a:p>
            <a:pPr algn="ctr">
              <a:spcAft>
                <a:spcPts val="0"/>
              </a:spcAft>
            </a:pPr>
            <a:r>
              <a:rPr lang="zh-TW" altLang="en-US" spc="3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新細明體" panose="02020500000000000000" pitchFamily="18" charset="-120"/>
              </a:rPr>
              <a:t>王金</a:t>
            </a:r>
            <a:r>
              <a:rPr lang="zh-TW" altLang="en-US" spc="300" dirty="0">
                <a:latin typeface="微軟正黑體" panose="020B0604030504040204" pitchFamily="34" charset="-120"/>
                <a:ea typeface="微軟正黑體" panose="020B0604030504040204" pitchFamily="34" charset="-120"/>
                <a:cs typeface="新細明體" panose="02020500000000000000" pitchFamily="18" charset="-120"/>
              </a:rPr>
              <a:t>旺</a:t>
            </a:r>
            <a:endParaRPr lang="zh-TW" altLang="zh-TW" spc="30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210719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97280" y="714375"/>
            <a:ext cx="10058400" cy="718185"/>
          </a:xfrm>
        </p:spPr>
        <p:txBody>
          <a:bodyPr/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深度學習介紹：損失函數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097279" y="1845733"/>
            <a:ext cx="10662921" cy="4495799"/>
          </a:xfrm>
        </p:spPr>
        <p:txBody>
          <a:bodyPr>
            <a:normAutofit/>
          </a:bodyPr>
          <a:lstStyle/>
          <a:p>
            <a:pPr marL="384120" lvl="1" indent="-181800">
              <a:lnSpc>
                <a:spcPct val="100000"/>
              </a:lnSpc>
              <a:spcBef>
                <a:spcPts val="201"/>
              </a:spcBef>
              <a:buClr>
                <a:srgbClr val="1CADE4"/>
              </a:buClr>
              <a:buFont typeface="Calibri"/>
              <a:buChar char="◦"/>
            </a:pPr>
            <a:endParaRPr lang="en-US" altLang="zh-TW" sz="2800" spc="-1" dirty="0" smtClean="0">
              <a:solidFill>
                <a:srgbClr val="40404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84120" lvl="1" indent="-181800">
              <a:lnSpc>
                <a:spcPct val="100000"/>
              </a:lnSpc>
              <a:spcBef>
                <a:spcPts val="201"/>
              </a:spcBef>
              <a:buClr>
                <a:srgbClr val="1CADE4"/>
              </a:buClr>
              <a:buFont typeface="Calibri"/>
              <a:buChar char="◦"/>
            </a:pPr>
            <a:endParaRPr lang="en-US" altLang="zh-TW" sz="2800" spc="-1" dirty="0">
              <a:solidFill>
                <a:srgbClr val="40404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097280" y="188607"/>
            <a:ext cx="1789853" cy="369332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深度學習介紹</a:t>
            </a:r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823"/>
          <a:stretch/>
        </p:blipFill>
        <p:spPr>
          <a:xfrm>
            <a:off x="1097279" y="1846100"/>
            <a:ext cx="9315552" cy="2302567"/>
          </a:xfrm>
          <a:prstGeom prst="rect">
            <a:avLst/>
          </a:prstGeom>
        </p:spPr>
      </p:pic>
      <p:sp>
        <p:nvSpPr>
          <p:cNvPr id="9" name="文字方塊 8"/>
          <p:cNvSpPr txBox="1"/>
          <p:nvPr/>
        </p:nvSpPr>
        <p:spPr>
          <a:xfrm>
            <a:off x="1097278" y="4267200"/>
            <a:ext cx="1005840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L(</a:t>
            </a:r>
            <a:r>
              <a:rPr lang="el-GR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θ</a:t>
            </a: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為損失函數，當輸出值與實際值越接近，損失函數越小。</a:t>
            </a:r>
            <a:endParaRPr lang="en-US" altLang="zh-TW" sz="2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28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損失函數的選擇很重要</a:t>
            </a:r>
            <a:endParaRPr lang="en-US" altLang="zh-TW" sz="2800" b="1" dirty="0" smtClean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損失函數的優化方法很多，但其本質皆為梯度下降法的變形</a:t>
            </a:r>
            <a:endParaRPr lang="zh-TW" altLang="en-US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082924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97280" y="714375"/>
            <a:ext cx="10058400" cy="718185"/>
          </a:xfrm>
        </p:spPr>
        <p:txBody>
          <a:bodyPr/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深度學習介紹：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Learning rate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097279" y="1845733"/>
            <a:ext cx="10662921" cy="4495799"/>
          </a:xfrm>
        </p:spPr>
        <p:txBody>
          <a:bodyPr>
            <a:normAutofit/>
          </a:bodyPr>
          <a:lstStyle/>
          <a:p>
            <a:pPr marL="384120" lvl="1" indent="-181800">
              <a:lnSpc>
                <a:spcPct val="100000"/>
              </a:lnSpc>
              <a:spcBef>
                <a:spcPts val="201"/>
              </a:spcBef>
              <a:buClr>
                <a:srgbClr val="1CADE4"/>
              </a:buClr>
              <a:buFont typeface="Calibri"/>
              <a:buChar char="◦"/>
            </a:pPr>
            <a:endParaRPr lang="en-US" altLang="zh-TW" sz="2800" spc="-1" dirty="0" smtClean="0">
              <a:solidFill>
                <a:srgbClr val="40404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84120" lvl="1" indent="-181800">
              <a:lnSpc>
                <a:spcPct val="100000"/>
              </a:lnSpc>
              <a:spcBef>
                <a:spcPts val="201"/>
              </a:spcBef>
              <a:buClr>
                <a:srgbClr val="1CADE4"/>
              </a:buClr>
              <a:buFont typeface="Calibri"/>
              <a:buChar char="◦"/>
            </a:pPr>
            <a:endParaRPr lang="en-US" altLang="zh-TW" sz="2800" spc="-1" dirty="0">
              <a:solidFill>
                <a:srgbClr val="40404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097280" y="188607"/>
            <a:ext cx="1789853" cy="369332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深度學習介紹</a:t>
            </a:r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79" y="1847311"/>
            <a:ext cx="6282177" cy="4496843"/>
          </a:xfrm>
          <a:prstGeom prst="rect">
            <a:avLst/>
          </a:prstGeom>
        </p:spPr>
      </p:pic>
      <p:sp>
        <p:nvSpPr>
          <p:cNvPr id="7" name="向右箭號 6"/>
          <p:cNvSpPr/>
          <p:nvPr/>
        </p:nvSpPr>
        <p:spPr>
          <a:xfrm rot="10800000">
            <a:off x="6096000" y="2074240"/>
            <a:ext cx="1405466" cy="646113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7501466" y="2135686"/>
            <a:ext cx="26043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人工調整</a:t>
            </a:r>
            <a:endParaRPr lang="zh-TW" altLang="en-US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向右箭號 8">
            <a:hlinkClick r:id="" action="ppaction://hlinkshowjump?jump=nextslide"/>
          </p:cNvPr>
          <p:cNvSpPr/>
          <p:nvPr/>
        </p:nvSpPr>
        <p:spPr>
          <a:xfrm rot="10800000">
            <a:off x="6737727" y="3465512"/>
            <a:ext cx="763739" cy="646113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7501466" y="3526958"/>
            <a:ext cx="34967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梯度下降法的困境</a:t>
            </a:r>
            <a:endParaRPr lang="zh-TW" altLang="en-US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505527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97280" y="714375"/>
            <a:ext cx="10058400" cy="718185"/>
          </a:xfrm>
        </p:spPr>
        <p:txBody>
          <a:bodyPr/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深度學習介紹：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Learning rate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097279" y="1845733"/>
            <a:ext cx="10662921" cy="4495799"/>
          </a:xfrm>
        </p:spPr>
        <p:txBody>
          <a:bodyPr>
            <a:normAutofit/>
          </a:bodyPr>
          <a:lstStyle/>
          <a:p>
            <a:pPr marL="384120" lvl="1" indent="-181800">
              <a:lnSpc>
                <a:spcPct val="100000"/>
              </a:lnSpc>
              <a:spcBef>
                <a:spcPts val="201"/>
              </a:spcBef>
              <a:buClr>
                <a:srgbClr val="1CADE4"/>
              </a:buClr>
              <a:buFont typeface="Calibri"/>
              <a:buChar char="◦"/>
            </a:pPr>
            <a:endParaRPr lang="en-US" altLang="zh-TW" sz="2800" spc="-1" dirty="0" smtClean="0">
              <a:solidFill>
                <a:srgbClr val="40404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84120" lvl="1" indent="-181800">
              <a:lnSpc>
                <a:spcPct val="100000"/>
              </a:lnSpc>
              <a:spcBef>
                <a:spcPts val="201"/>
              </a:spcBef>
              <a:buClr>
                <a:srgbClr val="1CADE4"/>
              </a:buClr>
              <a:buFont typeface="Calibri"/>
              <a:buChar char="◦"/>
            </a:pPr>
            <a:endParaRPr lang="en-US" altLang="zh-TW" sz="2800" spc="-1" dirty="0">
              <a:solidFill>
                <a:srgbClr val="40404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097280" y="188607"/>
            <a:ext cx="1789853" cy="369332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深度學習介紹</a:t>
            </a:r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7408333" y="2294466"/>
            <a:ext cx="4428065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關於</a:t>
            </a:r>
            <a:r>
              <a:rPr lang="en-US" altLang="zh-TW" sz="2800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Learing</a:t>
            </a: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rate</a:t>
            </a:r>
          </a:p>
          <a:p>
            <a:pPr marL="514350" indent="-514350">
              <a:buFont typeface="+mj-lt"/>
              <a:buAutoNum type="arabicPeriod"/>
            </a:pPr>
            <a:r>
              <a:rPr lang="zh-TW" altLang="en-US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通常使用優化器</a:t>
            </a:r>
            <a:r>
              <a:rPr lang="en-US" altLang="zh-TW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預設參數即可。</a:t>
            </a:r>
            <a:endParaRPr lang="en-US" altLang="zh-TW" sz="28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14350" indent="-514350">
              <a:buFont typeface="+mj-lt"/>
              <a:buAutoNum type="arabicPeriod"/>
            </a:pPr>
            <a:endParaRPr lang="en-US" altLang="zh-TW" sz="2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14350" indent="-514350">
              <a:buFont typeface="+mj-lt"/>
              <a:buAutoNum type="arabicPeriod"/>
            </a:pPr>
            <a:r>
              <a:rPr lang="zh-TW" altLang="en-US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若要模型表現優異</a:t>
            </a:r>
            <a: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必須微調</a:t>
            </a:r>
            <a: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Learning rate</a:t>
            </a:r>
            <a:r>
              <a:rPr lang="zh-TW" altLang="en-US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endParaRPr lang="en-US" altLang="zh-TW" sz="2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ref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2"/>
              </a:rPr>
              <a:t>https://</a:t>
            </a:r>
            <a: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  <a:hlinkClick r:id="rId2"/>
              </a:rPr>
              <a:t>goo.gl/Hj3yvJ</a:t>
            </a:r>
            <a:endParaRPr lang="en-US" altLang="zh-TW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610" y="1794621"/>
            <a:ext cx="5068182" cy="45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913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9"/>
          <p:cNvSpPr>
            <a:spLocks noGrp="1"/>
          </p:cNvSpPr>
          <p:nvPr>
            <p:ph type="title"/>
          </p:nvPr>
        </p:nvSpPr>
        <p:spPr>
          <a:xfrm>
            <a:off x="0" y="3022600"/>
            <a:ext cx="6499225" cy="885825"/>
          </a:xfrm>
          <a:noFill/>
        </p:spPr>
        <p:txBody>
          <a:bodyPr>
            <a:noAutofit/>
          </a:bodyPr>
          <a:lstStyle/>
          <a:p>
            <a:pPr algn="ctr"/>
            <a:r>
              <a:rPr lang="en-US" altLang="zh-TW" sz="4800" b="1" spc="300" dirty="0" err="1" smtClean="0">
                <a:solidFill>
                  <a:schemeClr val="bg1"/>
                </a:solidFill>
              </a:rPr>
              <a:t>Tensorflow</a:t>
            </a:r>
            <a:r>
              <a:rPr lang="zh-TW" altLang="en-US" sz="4800" b="1" spc="300" dirty="0" smtClean="0">
                <a:solidFill>
                  <a:schemeClr val="bg1"/>
                </a:solidFill>
              </a:rPr>
              <a:t>、</a:t>
            </a:r>
            <a:r>
              <a:rPr lang="en-US" altLang="zh-TW" sz="4800" b="1" spc="300" dirty="0" err="1" smtClean="0">
                <a:solidFill>
                  <a:schemeClr val="bg1"/>
                </a:solidFill>
              </a:rPr>
              <a:t>Keras</a:t>
            </a:r>
            <a:r>
              <a:rPr lang="en-US" altLang="zh-TW" sz="4800" b="1" spc="300" dirty="0" smtClean="0">
                <a:solidFill>
                  <a:schemeClr val="bg1"/>
                </a:solidFill>
              </a:rPr>
              <a:t/>
            </a:r>
            <a:br>
              <a:rPr lang="en-US" altLang="zh-TW" sz="4800" b="1" spc="300" dirty="0" smtClean="0">
                <a:solidFill>
                  <a:schemeClr val="bg1"/>
                </a:solidFill>
              </a:rPr>
            </a:br>
            <a:r>
              <a:rPr lang="zh-TW" altLang="en-US" sz="4800" b="1" spc="300" dirty="0" smtClean="0">
                <a:solidFill>
                  <a:schemeClr val="bg1"/>
                </a:solidFill>
              </a:rPr>
              <a:t>安裝</a:t>
            </a:r>
            <a:endParaRPr lang="zh-TW" altLang="en-US" sz="4800" b="1" spc="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7161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97280" y="714375"/>
            <a:ext cx="10058400" cy="718185"/>
          </a:xfrm>
        </p:spPr>
        <p:txBody>
          <a:bodyPr/>
          <a:lstStyle/>
          <a:p>
            <a:r>
              <a:rPr lang="en-US" altLang="zh-TW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Tensorflow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Keras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安裝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097280" y="188607"/>
            <a:ext cx="3068320" cy="369332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TW" b="1" spc="300" dirty="0" err="1" smtClean="0">
                <a:solidFill>
                  <a:schemeClr val="bg1"/>
                </a:solidFill>
              </a:rPr>
              <a:t>Tensorflow</a:t>
            </a:r>
            <a:r>
              <a:rPr lang="zh-TW" altLang="en-US" b="1" spc="300" dirty="0">
                <a:solidFill>
                  <a:schemeClr val="bg1"/>
                </a:solidFill>
              </a:rPr>
              <a:t>、</a:t>
            </a:r>
            <a:r>
              <a:rPr lang="en-US" altLang="zh-TW" b="1" spc="300" dirty="0" err="1" smtClean="0">
                <a:solidFill>
                  <a:schemeClr val="bg1"/>
                </a:solidFill>
              </a:rPr>
              <a:t>Keras</a:t>
            </a:r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安裝</a:t>
            </a:r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>
          <a:xfrm>
            <a:off x="1097280" y="1845733"/>
            <a:ext cx="11094720" cy="4487333"/>
          </a:xfrm>
        </p:spPr>
        <p:txBody>
          <a:bodyPr>
            <a:noAutofit/>
          </a:bodyPr>
          <a:lstStyle/>
          <a:p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步驟</a:t>
            </a: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：建立新的</a:t>
            </a: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anaconda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虛擬環境</a:t>
            </a: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避免安裝失敗影響原有環境</a:t>
            </a: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pPr marL="201168" lvl="1" indent="0">
              <a:buNone/>
            </a:pP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	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指令： </a:t>
            </a: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	     </a:t>
            </a:r>
            <a:r>
              <a:rPr lang="en-US" altLang="zh-TW" sz="2800" b="1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conda</a:t>
            </a:r>
            <a: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create --name </a:t>
            </a:r>
            <a:r>
              <a:rPr lang="zh-TW" altLang="en-US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想命名的名字 </a:t>
            </a:r>
            <a: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python=3.6 anaconda</a:t>
            </a:r>
          </a:p>
          <a:p>
            <a:pPr marL="201168" lvl="1" indent="0">
              <a:buNone/>
            </a:pPr>
            <a:endParaRPr lang="en-US" altLang="zh-TW" sz="2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>
              <a:buNone/>
            </a:pPr>
            <a:r>
              <a:rPr lang="zh-TW" altLang="en-US" sz="3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步驟</a:t>
            </a:r>
            <a:r>
              <a:rPr lang="en-US" altLang="zh-TW" sz="3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r>
              <a:rPr lang="zh-TW" altLang="en-US" sz="3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：啟動新建立的虛擬環境</a:t>
            </a:r>
            <a:endParaRPr lang="en-US" altLang="zh-TW" sz="3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01168" lvl="1" indent="0">
              <a:buNone/>
            </a:pP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	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指令： </a:t>
            </a:r>
            <a: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activate </a:t>
            </a:r>
            <a:r>
              <a:rPr lang="zh-TW" altLang="en-US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虛擬環境的名字</a:t>
            </a:r>
            <a:endParaRPr lang="en-US" altLang="zh-TW" sz="28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01168" lvl="1" indent="0">
              <a:buNone/>
            </a:pPr>
            <a:endParaRPr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>
              <a:buNone/>
            </a:pPr>
            <a:r>
              <a:rPr lang="zh-TW" altLang="en-US" sz="3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步驟</a:t>
            </a:r>
            <a:r>
              <a:rPr lang="en-US" altLang="zh-TW" sz="3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r>
              <a:rPr lang="zh-TW" altLang="en-US" sz="3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：安裝</a:t>
            </a:r>
            <a:r>
              <a:rPr lang="en-US" altLang="zh-TW" sz="3000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tensorflow</a:t>
            </a:r>
            <a:r>
              <a:rPr lang="en-US" altLang="zh-TW" sz="3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(CPU</a:t>
            </a:r>
            <a:r>
              <a:rPr lang="zh-TW" altLang="en-US" sz="3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版本</a:t>
            </a:r>
            <a:r>
              <a:rPr lang="en-US" altLang="zh-TW" sz="3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en-US" altLang="zh-TW" sz="30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01168" lvl="1" indent="0">
              <a:buNone/>
            </a:pP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</a:t>
            </a: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指令： </a:t>
            </a:r>
            <a: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pip install </a:t>
            </a:r>
            <a:r>
              <a:rPr lang="en-US" altLang="zh-TW" sz="2800" b="1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tensorflow</a:t>
            </a:r>
            <a:endParaRPr lang="en-US" altLang="zh-TW" sz="28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01168" lvl="1" indent="0">
              <a:buNone/>
            </a:pPr>
            <a:endParaRPr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01168" lvl="1" indent="0">
              <a:buNone/>
            </a:pPr>
            <a:endParaRPr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614891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97280" y="714375"/>
            <a:ext cx="10058400" cy="718185"/>
          </a:xfrm>
        </p:spPr>
        <p:txBody>
          <a:bodyPr/>
          <a:lstStyle/>
          <a:p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Tensorflow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Keras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安裝</a:t>
            </a:r>
          </a:p>
        </p:txBody>
      </p:sp>
      <p:sp>
        <p:nvSpPr>
          <p:cNvPr id="5" name="矩形 4"/>
          <p:cNvSpPr/>
          <p:nvPr/>
        </p:nvSpPr>
        <p:spPr>
          <a:xfrm>
            <a:off x="1097280" y="188607"/>
            <a:ext cx="3152987" cy="369332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TW" b="1" spc="300" dirty="0" err="1">
                <a:solidFill>
                  <a:schemeClr val="bg1"/>
                </a:solidFill>
              </a:rPr>
              <a:t>Tensorflow</a:t>
            </a:r>
            <a:r>
              <a:rPr lang="zh-TW" altLang="en-US" b="1" spc="300" dirty="0">
                <a:solidFill>
                  <a:schemeClr val="bg1"/>
                </a:solidFill>
              </a:rPr>
              <a:t>、</a:t>
            </a:r>
            <a:r>
              <a:rPr lang="en-US" altLang="zh-TW" b="1" spc="300" dirty="0" err="1">
                <a:solidFill>
                  <a:schemeClr val="bg1"/>
                </a:solidFill>
              </a:rPr>
              <a:t>Keras</a:t>
            </a:r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安裝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>
          <a:xfrm>
            <a:off x="1097280" y="1845733"/>
            <a:ext cx="11094720" cy="4487333"/>
          </a:xfrm>
        </p:spPr>
        <p:txBody>
          <a:bodyPr>
            <a:noAutofit/>
          </a:bodyPr>
          <a:lstStyle/>
          <a:p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步驟</a:t>
            </a: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4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：安裝</a:t>
            </a:r>
            <a:r>
              <a:rPr lang="en-US" altLang="zh-TW" sz="2800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Keras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	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指令： </a:t>
            </a:r>
            <a: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pip install </a:t>
            </a:r>
            <a:r>
              <a:rPr lang="en-US" altLang="zh-TW" sz="2800" b="1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keras</a:t>
            </a:r>
            <a:endParaRPr lang="en-US" altLang="zh-TW" sz="28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步驟</a:t>
            </a: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5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：開啟</a:t>
            </a:r>
            <a:r>
              <a:rPr lang="en-US" altLang="zh-TW" sz="2800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Jupyter</a:t>
            </a: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notebook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驗證是否安裝成功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	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指令</a:t>
            </a:r>
            <a:r>
              <a:rPr lang="zh-TW" altLang="en-US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 </a:t>
            </a:r>
            <a: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import </a:t>
            </a:r>
            <a:r>
              <a:rPr lang="en-US" altLang="zh-TW" sz="2800" b="1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tensorflow</a:t>
            </a:r>
            <a: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as </a:t>
            </a:r>
            <a:r>
              <a:rPr lang="en-US" altLang="zh-TW" sz="2800" b="1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tf</a:t>
            </a:r>
            <a:endParaRPr lang="en-US" altLang="zh-TW" sz="28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           import </a:t>
            </a:r>
            <a:r>
              <a:rPr lang="en-US" altLang="zh-TW" sz="2800" b="1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keras</a:t>
            </a:r>
            <a:endParaRPr lang="en-US" altLang="zh-TW" sz="28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</a:t>
            </a:r>
          </a:p>
          <a:p>
            <a:pPr marL="0" indent="0">
              <a:buNone/>
            </a:pP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</a:t>
            </a: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ef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2"/>
              </a:rPr>
              <a:t>https://</a:t>
            </a:r>
            <a: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  <a:hlinkClick r:id="rId2"/>
              </a:rPr>
              <a:t>goo.gl/oLtSZf</a:t>
            </a:r>
            <a:endParaRPr lang="en-US" altLang="zh-TW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endParaRPr lang="en-US" altLang="zh-TW" sz="2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endParaRPr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endParaRPr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67327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9"/>
          <p:cNvSpPr>
            <a:spLocks noGrp="1"/>
          </p:cNvSpPr>
          <p:nvPr>
            <p:ph type="title"/>
          </p:nvPr>
        </p:nvSpPr>
        <p:spPr>
          <a:xfrm>
            <a:off x="866774" y="3088215"/>
            <a:ext cx="4924425" cy="885825"/>
          </a:xfrm>
          <a:noFill/>
        </p:spPr>
        <p:txBody>
          <a:bodyPr>
            <a:noAutofit/>
          </a:bodyPr>
          <a:lstStyle/>
          <a:p>
            <a:pPr algn="ctr"/>
            <a:r>
              <a:rPr lang="en-US" altLang="zh-TW" sz="4800" b="1" spc="300" dirty="0" err="1" smtClean="0">
                <a:solidFill>
                  <a:schemeClr val="bg1"/>
                </a:solidFill>
              </a:rPr>
              <a:t>Keras</a:t>
            </a:r>
            <a:r>
              <a:rPr lang="zh-TW" altLang="en-US" sz="4800" b="1" spc="300" dirty="0" smtClean="0">
                <a:solidFill>
                  <a:schemeClr val="bg1"/>
                </a:solidFill>
              </a:rPr>
              <a:t>建立模型教學</a:t>
            </a:r>
            <a:endParaRPr lang="zh-TW" altLang="en-US" sz="4800" b="1" spc="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5944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97280" y="714375"/>
            <a:ext cx="10058400" cy="718185"/>
          </a:xfrm>
        </p:spPr>
        <p:txBody>
          <a:bodyPr/>
          <a:lstStyle/>
          <a:p>
            <a:r>
              <a:rPr lang="en-US" altLang="zh-TW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Keras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建立模型方法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>
          <a:xfrm>
            <a:off x="1097280" y="1845733"/>
            <a:ext cx="11094720" cy="4487333"/>
          </a:xfrm>
        </p:spPr>
        <p:txBody>
          <a:bodyPr>
            <a:noAutofit/>
          </a:bodyPr>
          <a:lstStyle/>
          <a:p>
            <a:pPr marL="201168" lvl="1" indent="0">
              <a:buNone/>
            </a:pPr>
            <a:r>
              <a:rPr lang="en-US" altLang="zh-TW" sz="2800" b="1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Keras</a:t>
            </a:r>
            <a: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提供兩種模型建立方法：</a:t>
            </a:r>
            <a:endParaRPr lang="en-US" altLang="zh-TW" sz="28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01168" lvl="1" indent="0">
              <a:buNone/>
            </a:pPr>
            <a:endParaRPr lang="en-US" altLang="zh-TW" sz="2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715518" lvl="1" indent="-514350">
              <a:buFont typeface="+mj-lt"/>
              <a:buAutoNum type="arabicPeriod"/>
            </a:pPr>
            <a: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Sequential Model (</a:t>
            </a:r>
            <a:r>
              <a:rPr lang="zh-TW" altLang="en-US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順序式模型</a:t>
            </a:r>
            <a: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輸入→隱藏層</a:t>
            </a:r>
            <a: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zh-TW" altLang="en-US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→隱藏層</a:t>
            </a:r>
            <a: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r>
              <a:rPr lang="zh-TW" altLang="en-US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→隱藏層</a:t>
            </a:r>
            <a: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r>
              <a:rPr lang="zh-TW" altLang="en-US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→輸出層</a:t>
            </a:r>
            <a: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按順序由上而下執行</a:t>
            </a:r>
            <a:endParaRPr lang="en-US" altLang="zh-TW" sz="28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715518" lvl="1" indent="-514350">
              <a:buFont typeface="+mj-lt"/>
              <a:buAutoNum type="arabicPeriod"/>
            </a:pPr>
            <a:endParaRPr lang="en-US" altLang="zh-TW" sz="2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715518" lvl="1" indent="-514350">
              <a:buFont typeface="+mj-lt"/>
              <a:buAutoNum type="arabicPeriod"/>
            </a:pPr>
            <a: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Functional</a:t>
            </a:r>
            <a:r>
              <a:rPr lang="zh-TW" altLang="en-US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API</a:t>
            </a:r>
            <a:endParaRPr lang="en-US" altLang="zh-TW" sz="2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01168" lvl="1" indent="0">
              <a:buNone/>
            </a:pPr>
            <a:endParaRPr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071880" y="197074"/>
            <a:ext cx="2255520" cy="369332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TW" dirty="0" err="1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Keras</a:t>
            </a:r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建立模型教學</a:t>
            </a:r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50170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97280" y="714375"/>
            <a:ext cx="10058400" cy="718185"/>
          </a:xfrm>
        </p:spPr>
        <p:txBody>
          <a:bodyPr/>
          <a:lstStyle/>
          <a:p>
            <a:r>
              <a:rPr lang="en-US" altLang="zh-TW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Keras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模型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範例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>
          <a:xfrm>
            <a:off x="1097280" y="1845733"/>
            <a:ext cx="11094720" cy="4487333"/>
          </a:xfrm>
        </p:spPr>
        <p:txBody>
          <a:bodyPr>
            <a:noAutofit/>
          </a:bodyPr>
          <a:lstStyle/>
          <a:p>
            <a:pPr marL="201168" lvl="1" indent="0">
              <a:buNone/>
            </a:pPr>
            <a:endParaRPr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01168" lvl="1" indent="0">
              <a:buNone/>
            </a:pPr>
            <a:endParaRPr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01168" lvl="1" indent="0">
              <a:buNone/>
            </a:pPr>
            <a:endParaRPr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071880" y="197074"/>
            <a:ext cx="2255520" cy="369332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TW" dirty="0" err="1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Keras</a:t>
            </a:r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建立模型教學</a:t>
            </a:r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1847606"/>
            <a:ext cx="9601836" cy="4316253"/>
          </a:xfrm>
          <a:prstGeom prst="rect">
            <a:avLst/>
          </a:prstGeom>
        </p:spPr>
      </p:pic>
      <p:sp>
        <p:nvSpPr>
          <p:cNvPr id="4" name="向下箭號 3"/>
          <p:cNvSpPr/>
          <p:nvPr/>
        </p:nvSpPr>
        <p:spPr>
          <a:xfrm>
            <a:off x="10699116" y="2336801"/>
            <a:ext cx="383751" cy="2540000"/>
          </a:xfrm>
          <a:prstGeom prst="down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/>
          <p:cNvSpPr txBox="1"/>
          <p:nvPr/>
        </p:nvSpPr>
        <p:spPr>
          <a:xfrm>
            <a:off x="11063182" y="2865348"/>
            <a:ext cx="381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執</a:t>
            </a:r>
            <a: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行</a:t>
            </a:r>
            <a: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順</a:t>
            </a:r>
            <a: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序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向下箭號 9"/>
          <p:cNvSpPr/>
          <p:nvPr/>
        </p:nvSpPr>
        <p:spPr>
          <a:xfrm>
            <a:off x="6849533" y="2336801"/>
            <a:ext cx="211667" cy="23706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/>
          <p:cNvSpPr txBox="1"/>
          <p:nvPr/>
        </p:nvSpPr>
        <p:spPr>
          <a:xfrm>
            <a:off x="5783629" y="1967469"/>
            <a:ext cx="2343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 smtClean="0">
                <a:solidFill>
                  <a:srgbClr val="FF0000"/>
                </a:solidFill>
              </a:rPr>
              <a:t>訓練樣本的</a:t>
            </a:r>
            <a:r>
              <a:rPr lang="en-US" altLang="zh-TW" b="1" dirty="0" smtClean="0">
                <a:solidFill>
                  <a:srgbClr val="FF0000"/>
                </a:solidFill>
              </a:rPr>
              <a:t>column</a:t>
            </a:r>
            <a:r>
              <a:rPr lang="zh-TW" altLang="en-US" b="1" dirty="0" smtClean="0">
                <a:solidFill>
                  <a:srgbClr val="FF0000"/>
                </a:solidFill>
              </a:rPr>
              <a:t>數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3500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97280" y="714375"/>
            <a:ext cx="10058400" cy="718185"/>
          </a:xfrm>
        </p:spPr>
        <p:txBody>
          <a:bodyPr/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建立深度學習模型的七大步驟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>
          <a:xfrm>
            <a:off x="1097280" y="1845733"/>
            <a:ext cx="11094720" cy="4487333"/>
          </a:xfrm>
        </p:spPr>
        <p:txBody>
          <a:bodyPr>
            <a:noAutofit/>
          </a:bodyPr>
          <a:lstStyle/>
          <a:p>
            <a:pPr marL="201168" lvl="1" indent="0">
              <a:buNone/>
            </a:pPr>
            <a:r>
              <a:rPr lang="zh-TW" altLang="en-US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步驟</a:t>
            </a:r>
            <a: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zh-TW" altLang="en-US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：特徵標準化</a:t>
            </a:r>
            <a:endParaRPr lang="en-US" altLang="zh-TW" sz="28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01168" lvl="1" indent="0">
              <a:buNone/>
            </a:pP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可利用</a:t>
            </a:r>
            <a:r>
              <a:rPr lang="en-US" altLang="zh-TW" sz="2800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sklearn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</a:t>
            </a:r>
            <a:r>
              <a:rPr lang="en-US" altLang="zh-TW" sz="2800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MinMaxScaler</a:t>
            </a: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()</a:t>
            </a:r>
          </a:p>
          <a:p>
            <a:pPr marL="201168" lvl="1" indent="0">
              <a:buNone/>
            </a:pPr>
            <a:endParaRPr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01168" lvl="1" indent="0">
              <a:buNone/>
            </a:pPr>
            <a:endParaRPr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01168" lvl="1" indent="0">
              <a:buNone/>
            </a:pPr>
            <a:endParaRPr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071880" y="197074"/>
            <a:ext cx="2255520" cy="369332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TW" dirty="0" err="1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Keras</a:t>
            </a:r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建立模型教學</a:t>
            </a:r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7279" y="2733066"/>
            <a:ext cx="5973334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073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CustomShape 1"/>
          <p:cNvSpPr/>
          <p:nvPr/>
        </p:nvSpPr>
        <p:spPr>
          <a:xfrm>
            <a:off x="1295280" y="982080"/>
            <a:ext cx="9600120" cy="1302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 err="1">
                <a:solidFill>
                  <a:srgbClr val="262626"/>
                </a:solidFill>
                <a:latin typeface="微軟正黑體" panose="020B0604030504040204" pitchFamily="34" charset="-120"/>
                <a:ea typeface="DejaVu Sans"/>
              </a:rPr>
              <a:t>本週目標</a:t>
            </a:r>
            <a:endParaRPr lang="en-US" sz="4400" b="0" strike="noStrike" spc="-1" dirty="0">
              <a:latin typeface="微軟正黑體" panose="020B0604030504040204" pitchFamily="34" charset="-120"/>
            </a:endParaRPr>
          </a:p>
        </p:txBody>
      </p:sp>
      <p:sp>
        <p:nvSpPr>
          <p:cNvPr id="252" name="CustomShape 2"/>
          <p:cNvSpPr/>
          <p:nvPr/>
        </p:nvSpPr>
        <p:spPr>
          <a:xfrm>
            <a:off x="1295280" y="2557080"/>
            <a:ext cx="10210920" cy="331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85840" indent="-284760">
              <a:lnSpc>
                <a:spcPct val="100000"/>
              </a:lnSpc>
              <a:spcBef>
                <a:spcPts val="641"/>
              </a:spcBef>
              <a:spcAft>
                <a:spcPts val="601"/>
              </a:spcAft>
              <a:buClr>
                <a:srgbClr val="0F6FC6"/>
              </a:buClr>
              <a:buSzPct val="115000"/>
              <a:buFont typeface="Arial"/>
              <a:buChar char="•"/>
            </a:pPr>
            <a:r>
              <a:rPr lang="zh-TW" altLang="en-US" sz="3200" spc="-1" dirty="0" smtClean="0">
                <a:latin typeface="微軟正黑體" panose="020B0604030504040204" pitchFamily="34" charset="-120"/>
              </a:rPr>
              <a:t>深度學習介紹</a:t>
            </a:r>
            <a:endParaRPr lang="en-US" altLang="zh-TW" sz="3200" spc="-1" dirty="0" smtClean="0">
              <a:latin typeface="微軟正黑體" panose="020B0604030504040204" pitchFamily="34" charset="-120"/>
            </a:endParaRPr>
          </a:p>
          <a:p>
            <a:pPr marL="285840" indent="-284760">
              <a:lnSpc>
                <a:spcPct val="100000"/>
              </a:lnSpc>
              <a:spcBef>
                <a:spcPts val="641"/>
              </a:spcBef>
              <a:spcAft>
                <a:spcPts val="601"/>
              </a:spcAft>
              <a:buClr>
                <a:srgbClr val="0F6FC6"/>
              </a:buClr>
              <a:buSzPct val="115000"/>
              <a:buFont typeface="Arial"/>
              <a:buChar char="•"/>
            </a:pPr>
            <a:endParaRPr lang="en-US" altLang="zh-TW" sz="3200" spc="-1" dirty="0" smtClean="0">
              <a:latin typeface="微軟正黑體" panose="020B0604030504040204" pitchFamily="34" charset="-120"/>
            </a:endParaRPr>
          </a:p>
          <a:p>
            <a:pPr marL="285840" indent="-284760">
              <a:lnSpc>
                <a:spcPct val="100000"/>
              </a:lnSpc>
              <a:spcBef>
                <a:spcPts val="641"/>
              </a:spcBef>
              <a:spcAft>
                <a:spcPts val="601"/>
              </a:spcAft>
              <a:buClr>
                <a:srgbClr val="0F6FC6"/>
              </a:buClr>
              <a:buSzPct val="115000"/>
              <a:buFont typeface="Arial"/>
              <a:buChar char="•"/>
            </a:pPr>
            <a:r>
              <a:rPr lang="en-US" altLang="zh-TW" sz="3200" spc="-1" dirty="0" err="1" smtClean="0">
                <a:latin typeface="微軟正黑體" panose="020B0604030504040204" pitchFamily="34" charset="-120"/>
              </a:rPr>
              <a:t>Tensorflow</a:t>
            </a:r>
            <a:r>
              <a:rPr lang="zh-TW" altLang="en-US" sz="3200" spc="-1" dirty="0" smtClean="0">
                <a:latin typeface="微軟正黑體" panose="020B0604030504040204" pitchFamily="34" charset="-120"/>
              </a:rPr>
              <a:t>、</a:t>
            </a:r>
            <a:r>
              <a:rPr lang="en-US" altLang="zh-TW" sz="3200" spc="-1" dirty="0" err="1" smtClean="0">
                <a:latin typeface="微軟正黑體" panose="020B0604030504040204" pitchFamily="34" charset="-120"/>
              </a:rPr>
              <a:t>Keras</a:t>
            </a:r>
            <a:r>
              <a:rPr lang="zh-TW" altLang="en-US" sz="3200" spc="-1" dirty="0" smtClean="0">
                <a:latin typeface="微軟正黑體" panose="020B0604030504040204" pitchFamily="34" charset="-120"/>
              </a:rPr>
              <a:t>安裝</a:t>
            </a:r>
            <a:endParaRPr lang="en-US" altLang="zh-TW" sz="3200" spc="-1" dirty="0" smtClean="0">
              <a:latin typeface="微軟正黑體" panose="020B0604030504040204" pitchFamily="34" charset="-120"/>
            </a:endParaRPr>
          </a:p>
          <a:p>
            <a:pPr marL="285840" indent="-284760">
              <a:lnSpc>
                <a:spcPct val="100000"/>
              </a:lnSpc>
              <a:spcBef>
                <a:spcPts val="641"/>
              </a:spcBef>
              <a:spcAft>
                <a:spcPts val="601"/>
              </a:spcAft>
              <a:buClr>
                <a:srgbClr val="0F6FC6"/>
              </a:buClr>
              <a:buSzPct val="115000"/>
              <a:buFont typeface="Arial"/>
              <a:buChar char="•"/>
            </a:pPr>
            <a:endParaRPr lang="en-US" altLang="zh-TW" sz="3200" spc="-1" dirty="0" smtClean="0">
              <a:latin typeface="微軟正黑體" panose="020B0604030504040204" pitchFamily="34" charset="-120"/>
            </a:endParaRPr>
          </a:p>
          <a:p>
            <a:pPr marL="285840" indent="-284760">
              <a:spcBef>
                <a:spcPts val="641"/>
              </a:spcBef>
              <a:spcAft>
                <a:spcPts val="601"/>
              </a:spcAft>
              <a:buClr>
                <a:srgbClr val="0F6FC6"/>
              </a:buClr>
              <a:buSzPct val="115000"/>
              <a:buFont typeface="Arial"/>
              <a:buChar char="•"/>
            </a:pPr>
            <a:r>
              <a:rPr lang="en-US" altLang="zh-TW" sz="3200" spc="-1" dirty="0" err="1" smtClean="0">
                <a:latin typeface="微軟正黑體" panose="020B0604030504040204" pitchFamily="34" charset="-120"/>
              </a:rPr>
              <a:t>Keras</a:t>
            </a:r>
            <a:r>
              <a:rPr lang="zh-TW" altLang="en-US" sz="3200" spc="-1" dirty="0" smtClean="0">
                <a:latin typeface="微軟正黑體" panose="020B0604030504040204" pitchFamily="34" charset="-120"/>
              </a:rPr>
              <a:t>建立</a:t>
            </a:r>
            <a:r>
              <a:rPr lang="zh-TW" altLang="en-US" sz="3200" spc="-1" dirty="0">
                <a:latin typeface="微軟正黑體" panose="020B0604030504040204" pitchFamily="34" charset="-120"/>
              </a:rPr>
              <a:t>模型</a:t>
            </a:r>
            <a:r>
              <a:rPr lang="zh-TW" altLang="en-US" sz="3200" spc="-1" dirty="0" smtClean="0">
                <a:latin typeface="微軟正黑體" panose="020B0604030504040204" pitchFamily="34" charset="-120"/>
              </a:rPr>
              <a:t>教學</a:t>
            </a:r>
            <a:endParaRPr lang="en-US" altLang="zh-TW" sz="3200" spc="-1" dirty="0" smtClean="0">
              <a:latin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27255353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97280" y="714375"/>
            <a:ext cx="10058400" cy="718185"/>
          </a:xfrm>
        </p:spPr>
        <p:txBody>
          <a:bodyPr/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建立深度學習模型的七大步驟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內容版面配置區 5"/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845733"/>
                <a:ext cx="11094720" cy="4690869"/>
              </a:xfrm>
            </p:spPr>
            <p:txBody>
              <a:bodyPr>
                <a:noAutofit/>
              </a:bodyPr>
              <a:lstStyle/>
              <a:p>
                <a:pPr marL="201168" lvl="1" indent="0">
                  <a:buNone/>
                </a:pPr>
                <a:r>
                  <a:rPr lang="zh-TW" altLang="en-US" sz="2800" b="1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步驟</a:t>
                </a:r>
                <a:r>
                  <a:rPr lang="en-US" altLang="zh-TW" sz="2800" b="1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2</a:t>
                </a:r>
                <a:r>
                  <a:rPr lang="zh-TW" altLang="en-US" sz="2800" b="1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：決定</a:t>
                </a:r>
                <a:r>
                  <a:rPr lang="en-US" altLang="zh-TW" sz="2800" b="1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hidden layer</a:t>
                </a:r>
                <a:r>
                  <a:rPr lang="zh-TW" altLang="en-US" sz="2800" b="1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的層數、各層</a:t>
                </a:r>
                <a:r>
                  <a:rPr lang="en-US" altLang="zh-TW" sz="2800" b="1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neuron</a:t>
                </a:r>
                <a:r>
                  <a:rPr lang="zh-TW" altLang="en-US" sz="2800" b="1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的數量</a:t>
                </a:r>
                <a:endParaRPr lang="en-US" altLang="zh-TW" sz="28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lvl="1">
                  <a:buFont typeface="Wingdings" panose="05000000000000000000" pitchFamily="2" charset="2"/>
                  <a:buChar char="Ø"/>
                </a:pPr>
                <a:r>
                  <a:rPr lang="zh-TW" altLang="en-US" sz="2800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 層數跟</a:t>
                </a:r>
                <a:r>
                  <a:rPr lang="en-US" altLang="zh-TW" sz="2800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neuron</a:t>
                </a:r>
                <a:r>
                  <a:rPr lang="zh-TW" altLang="en-US" sz="2800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數量</a:t>
                </a:r>
                <a:r>
                  <a:rPr lang="zh-TW" altLang="en-US" sz="28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目前</a:t>
                </a:r>
                <a:r>
                  <a:rPr lang="zh-TW" altLang="en-US" sz="2800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只能通過試錯，沒有捷徑。</a:t>
                </a:r>
                <a:endParaRPr lang="en-US" altLang="zh-TW" sz="28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lvl="1">
                  <a:buFont typeface="Wingdings" panose="05000000000000000000" pitchFamily="2" charset="2"/>
                  <a:buChar char="Ø"/>
                </a:pPr>
                <a:endParaRPr lang="en-US" altLang="zh-TW" sz="28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lvl="1">
                  <a:buFont typeface="Wingdings" panose="05000000000000000000" pitchFamily="2" charset="2"/>
                  <a:buChar char="Ø"/>
                </a:pPr>
                <a:r>
                  <a:rPr lang="zh-TW" altLang="en-US" sz="2800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 層數的調整方向，從一</a:t>
                </a:r>
                <a:r>
                  <a:rPr lang="zh-TW" altLang="en-US" sz="28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層</a:t>
                </a:r>
                <a:r>
                  <a:rPr lang="zh-TW" altLang="en-US" sz="2800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開始遞增，每次增加一層。</a:t>
                </a:r>
                <a:endParaRPr lang="en-US" altLang="zh-TW" sz="28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lvl="1">
                  <a:buFont typeface="Wingdings" panose="05000000000000000000" pitchFamily="2" charset="2"/>
                  <a:buChar char="Ø"/>
                </a:pPr>
                <a:endParaRPr lang="en-US" altLang="zh-TW" sz="28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lvl="1">
                  <a:buFont typeface="Wingdings" panose="05000000000000000000" pitchFamily="2" charset="2"/>
                  <a:buChar char="Ø"/>
                </a:pPr>
                <a:r>
                  <a:rPr lang="zh-TW" altLang="en-US" sz="28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</a:t>
                </a:r>
                <a:r>
                  <a:rPr lang="zh-TW" altLang="en-US" sz="2800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</a:t>
                </a:r>
                <a:r>
                  <a:rPr lang="en-US" altLang="zh-TW" sz="2800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neuron</a:t>
                </a:r>
                <a:r>
                  <a:rPr lang="zh-TW" altLang="en-US" sz="2800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數量通常會設定為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800" i="1" smtClean="0"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</m:ctrlPr>
                      </m:sSupPr>
                      <m:e>
                        <m:r>
                          <a:rPr lang="en-US" altLang="zh-TW" sz="2800" i="1"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2</m:t>
                        </m:r>
                      </m:e>
                      <m:sup>
                        <m:r>
                          <a:rPr lang="en-US" altLang="zh-TW" sz="2800" b="0" i="1" smtClean="0"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zh-TW" altLang="en-US" sz="2800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，但不會超過</a:t>
                </a:r>
                <a:r>
                  <a:rPr lang="en-US" altLang="zh-TW" sz="2800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10000</a:t>
                </a:r>
                <a:r>
                  <a:rPr lang="zh-TW" altLang="en-US" sz="2800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。</a:t>
                </a:r>
                <a:endParaRPr lang="en-US" altLang="zh-TW" sz="28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lvl="1">
                  <a:buFont typeface="Wingdings" panose="05000000000000000000" pitchFamily="2" charset="2"/>
                  <a:buChar char="Ø"/>
                </a:pPr>
                <a:endParaRPr lang="en-US" altLang="zh-TW" sz="28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lvl="1">
                  <a:buFont typeface="Wingdings" panose="05000000000000000000" pitchFamily="2" charset="2"/>
                  <a:buChar char="Ø"/>
                </a:pPr>
                <a:r>
                  <a:rPr lang="zh-TW" altLang="en-US" sz="2800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 </a:t>
                </a:r>
                <a:r>
                  <a:rPr lang="zh-TW" altLang="en-US" sz="2800" b="1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層數太多、</a:t>
                </a:r>
                <a:r>
                  <a:rPr lang="en-US" altLang="zh-TW" sz="2800" b="1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neuron</a:t>
                </a:r>
                <a:r>
                  <a:rPr lang="zh-TW" altLang="en-US" sz="2800" b="1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數量太高，通常會導致模型性能表現驟降。</a:t>
                </a:r>
                <a:r>
                  <a:rPr lang="en-US" altLang="zh-TW" sz="2800" b="1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/>
                </a:r>
                <a:br>
                  <a:rPr lang="en-US" altLang="zh-TW" sz="2800" b="1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</a:br>
                <a:r>
                  <a:rPr lang="zh-TW" altLang="en-US" sz="2800" b="1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  </a:t>
                </a:r>
                <a:r>
                  <a:rPr lang="en-US" altLang="zh-TW" sz="2400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PS.</a:t>
                </a:r>
                <a:r>
                  <a:rPr lang="zh-TW" altLang="en-US" sz="2400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電腦視覺領域於</a:t>
                </a:r>
                <a:r>
                  <a:rPr lang="en-US" altLang="zh-TW" sz="2400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2015</a:t>
                </a:r>
                <a:r>
                  <a:rPr lang="zh-TW" altLang="en-US" sz="2400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提出</a:t>
                </a:r>
                <a:r>
                  <a:rPr lang="en-US" altLang="zh-TW" sz="2400" dirty="0" err="1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ResNet</a:t>
                </a:r>
                <a:r>
                  <a:rPr lang="zh-TW" altLang="en-US" sz="2400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解決此問題，日後模型層數達到</a:t>
                </a:r>
                <a:r>
                  <a:rPr lang="en-US" altLang="zh-TW" sz="2400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100</a:t>
                </a:r>
                <a:r>
                  <a:rPr lang="zh-TW" altLang="en-US" sz="2400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以上</a:t>
                </a:r>
                <a:r>
                  <a:rPr lang="en-US" altLang="zh-TW" sz="2400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/>
                </a:r>
                <a:br>
                  <a:rPr lang="en-US" altLang="zh-TW" sz="2400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</a:br>
                <a:r>
                  <a:rPr lang="zh-TW" altLang="en-US" sz="2400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   </a:t>
                </a:r>
                <a:r>
                  <a:rPr lang="en-US" altLang="zh-TW" sz="2400" dirty="0" err="1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ResNet</a:t>
                </a:r>
                <a:r>
                  <a:rPr lang="zh-TW" altLang="en-US" sz="2400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介紹：</a:t>
                </a:r>
                <a:r>
                  <a:rPr lang="en-US" altLang="zh-TW" sz="2000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  <a:hlinkClick r:id="rId2"/>
                  </a:rPr>
                  <a:t>https</a:t>
                </a:r>
                <a:r>
                  <a:rPr lang="en-US" altLang="zh-TW" sz="2000" dirty="0">
                    <a:latin typeface="微軟正黑體" panose="020B0604030504040204" pitchFamily="34" charset="-120"/>
                    <a:ea typeface="微軟正黑體" panose="020B0604030504040204" pitchFamily="34" charset="-120"/>
                    <a:hlinkClick r:id="rId2"/>
                  </a:rPr>
                  <a:t>://</a:t>
                </a:r>
                <a:r>
                  <a:rPr lang="en-US" altLang="zh-TW" sz="2000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  <a:hlinkClick r:id="rId2"/>
                  </a:rPr>
                  <a:t>zhuanlan.zhihu.com/p/31852747</a:t>
                </a:r>
                <a:endParaRPr lang="en-US" altLang="zh-TW" sz="20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lvl="1">
                  <a:buFont typeface="Wingdings" panose="05000000000000000000" pitchFamily="2" charset="2"/>
                  <a:buChar char="Ø"/>
                </a:pPr>
                <a:endParaRPr lang="en-US" altLang="zh-TW" sz="28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marL="201168" lvl="1" indent="0">
                  <a:buNone/>
                </a:pPr>
                <a:endParaRPr lang="en-US" altLang="zh-TW" sz="28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endParaRPr lang="en-US" altLang="zh-TW" sz="28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6" name="內容版面配置區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845733"/>
                <a:ext cx="11094720" cy="4690869"/>
              </a:xfrm>
              <a:blipFill rotWithShape="0">
                <a:blip r:embed="rId3"/>
                <a:stretch>
                  <a:fillRect l="-110" t="-2211" r="-44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矩形 4"/>
          <p:cNvSpPr/>
          <p:nvPr/>
        </p:nvSpPr>
        <p:spPr>
          <a:xfrm>
            <a:off x="1071880" y="197074"/>
            <a:ext cx="2255520" cy="369332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TW" dirty="0" err="1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Keras</a:t>
            </a:r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建立模型教學</a:t>
            </a:r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05826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97280" y="714375"/>
            <a:ext cx="10058400" cy="718185"/>
          </a:xfrm>
        </p:spPr>
        <p:txBody>
          <a:bodyPr/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建立深度學習模型的七大步驟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>
          <a:xfrm>
            <a:off x="1097280" y="1845733"/>
            <a:ext cx="11094720" cy="4487333"/>
          </a:xfrm>
        </p:spPr>
        <p:txBody>
          <a:bodyPr>
            <a:noAutofit/>
          </a:bodyPr>
          <a:lstStyle/>
          <a:p>
            <a:pPr marL="201168" lvl="1" indent="0">
              <a:buNone/>
            </a:pPr>
            <a:r>
              <a:rPr lang="zh-TW" altLang="en-US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步驟</a:t>
            </a:r>
            <a: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r>
              <a:rPr lang="zh-TW" altLang="en-US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：決定各層使用的</a:t>
            </a:r>
            <a: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activation function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 選擇不恰當的</a:t>
            </a: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activation function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會導致梯度消失或梯度爆炸。</a:t>
            </a: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</a:t>
            </a:r>
            <a:endParaRPr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 梯度消失：網絡中各層權重更新很慢，甚至不更新而停止學習。</a:t>
            </a:r>
            <a:endParaRPr lang="en-US" altLang="zh-TW" sz="2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 梯度爆炸：網絡中各層權重更新幅度太大，學習結果不穩定。</a:t>
            </a:r>
            <a:endParaRPr lang="en-US" altLang="zh-TW" sz="2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>
              <a:buFont typeface="Wingdings" panose="05000000000000000000" pitchFamily="2" charset="2"/>
              <a:buChar char="Ø"/>
            </a:pPr>
            <a:endParaRPr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>
              <a:buFont typeface="Wingdings" panose="05000000000000000000" pitchFamily="2" charset="2"/>
              <a:buChar char="Ø"/>
            </a:pPr>
            <a:endParaRPr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 關於梯度消失、梯度爆炸理論面上的介紹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endParaRPr lang="en-US" altLang="zh-TW" sz="2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</a:t>
            </a: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ref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2"/>
              </a:rPr>
              <a:t>https://</a:t>
            </a:r>
            <a: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  <a:hlinkClick r:id="rId2"/>
              </a:rPr>
              <a:t>www.jianshu.com/p/917f71b06499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endParaRPr lang="en-US" altLang="zh-TW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altLang="zh-TW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endParaRPr lang="en-US" altLang="zh-TW" sz="2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endParaRPr lang="en-US" altLang="zh-TW" sz="3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01168" lvl="1" indent="0">
              <a:buNone/>
            </a:pPr>
            <a:endParaRPr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071880" y="197074"/>
            <a:ext cx="2255520" cy="369332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TW" dirty="0" err="1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Keras</a:t>
            </a:r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建立模型教學</a:t>
            </a:r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896803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97280" y="734646"/>
            <a:ext cx="10058400" cy="718185"/>
          </a:xfrm>
        </p:spPr>
        <p:txBody>
          <a:bodyPr/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建立深度學習模型的七大步驟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>
          <a:xfrm>
            <a:off x="1097280" y="1845733"/>
            <a:ext cx="11094720" cy="4487333"/>
          </a:xfrm>
        </p:spPr>
        <p:txBody>
          <a:bodyPr>
            <a:noAutofit/>
          </a:bodyPr>
          <a:lstStyle/>
          <a:p>
            <a:pPr marL="201168" lvl="1" indent="0">
              <a:buNone/>
            </a:pPr>
            <a:r>
              <a:rPr lang="zh-TW" altLang="en-US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步驟</a:t>
            </a:r>
            <a: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r>
              <a:rPr lang="zh-TW" altLang="en-US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：決定各層使用的</a:t>
            </a:r>
            <a: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activation function</a:t>
            </a:r>
          </a:p>
          <a:p>
            <a:pPr marL="201168" lvl="1" indent="0">
              <a:buNone/>
            </a:pPr>
            <a:endParaRPr lang="en-US" altLang="zh-TW" sz="3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01168" lvl="1" indent="0">
              <a:buNone/>
            </a:pPr>
            <a:endParaRPr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9772" y="2373066"/>
            <a:ext cx="5373415" cy="3960000"/>
          </a:xfrm>
          <a:prstGeom prst="rect">
            <a:avLst/>
          </a:prstGeom>
        </p:spPr>
      </p:pic>
      <p:sp>
        <p:nvSpPr>
          <p:cNvPr id="4" name="向右箭號 3"/>
          <p:cNvSpPr/>
          <p:nvPr/>
        </p:nvSpPr>
        <p:spPr>
          <a:xfrm>
            <a:off x="2556933" y="3465513"/>
            <a:ext cx="753534" cy="547687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870373" y="3262302"/>
            <a:ext cx="191346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常用的</a:t>
            </a: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激活函數</a:t>
            </a:r>
            <a:endParaRPr lang="zh-TW" altLang="en-US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071880" y="197074"/>
            <a:ext cx="2255520" cy="369332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TW" dirty="0" err="1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Keras</a:t>
            </a:r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建立模型教學</a:t>
            </a:r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9" name="直線接點 8"/>
          <p:cNvCxnSpPr/>
          <p:nvPr/>
        </p:nvCxnSpPr>
        <p:spPr>
          <a:xfrm>
            <a:off x="6304230" y="2564152"/>
            <a:ext cx="0" cy="330451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6096000" y="5926339"/>
            <a:ext cx="413442" cy="1334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67708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97280" y="714375"/>
            <a:ext cx="10058400" cy="718185"/>
          </a:xfrm>
        </p:spPr>
        <p:txBody>
          <a:bodyPr/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建立深度學習模型的七大步驟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>
          <a:xfrm>
            <a:off x="1097280" y="1845733"/>
            <a:ext cx="11094720" cy="4487333"/>
          </a:xfrm>
        </p:spPr>
        <p:txBody>
          <a:bodyPr>
            <a:noAutofit/>
          </a:bodyPr>
          <a:lstStyle/>
          <a:p>
            <a:pPr marL="201168" lvl="1" indent="0">
              <a:buNone/>
            </a:pPr>
            <a:r>
              <a:rPr lang="zh-TW" altLang="en-US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步驟</a:t>
            </a:r>
            <a: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：決定各層使用的</a:t>
            </a:r>
            <a:r>
              <a:rPr lang="en-US" altLang="zh-TW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activation </a:t>
            </a:r>
            <a: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function</a:t>
            </a:r>
            <a:b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endParaRPr lang="en-US" altLang="zh-TW" sz="28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01168" lvl="1" indent="0">
              <a:buNone/>
            </a:pPr>
            <a:r>
              <a:rPr lang="zh-TW" altLang="en-US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隱藏層：</a:t>
            </a:r>
            <a:endParaRPr lang="en-US" altLang="zh-TW" sz="2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zh-TW" altLang="en-US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 推薦</a:t>
            </a:r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使用： </a:t>
            </a:r>
            <a:r>
              <a:rPr lang="en-US" altLang="zh-TW" sz="2800" b="1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relu</a:t>
            </a:r>
            <a: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zh-TW" altLang="en-US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 不</a:t>
            </a:r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推薦使用： </a:t>
            </a:r>
            <a:r>
              <a:rPr lang="en-US" altLang="zh-TW" sz="2800" b="1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softmax</a:t>
            </a:r>
            <a:endParaRPr lang="en-US" altLang="zh-TW" sz="28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01168" lvl="1" indent="0">
              <a:buNone/>
            </a:pPr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輸出層：</a:t>
            </a:r>
            <a:endParaRPr lang="en-US" altLang="zh-TW" sz="2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分類時常會將</a:t>
            </a:r>
            <a:r>
              <a:rPr lang="en-US" altLang="zh-TW" sz="2800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softmax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作為輸出層的 </a:t>
            </a: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activation function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 </a:t>
            </a:r>
            <a:r>
              <a:rPr lang="en-US" altLang="zh-TW" sz="2800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softmax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的輸出值會介於 </a:t>
            </a: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[0, 1]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之間，且所有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值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相加等於</a:t>
            </a: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 因此可將輸出理解為“機率”。</a:t>
            </a:r>
            <a:endParaRPr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01168" lvl="1" indent="0">
              <a:buNone/>
            </a:pPr>
            <a:endParaRPr lang="en-US" altLang="zh-TW" sz="2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>
              <a:buFont typeface="Wingdings" panose="05000000000000000000" pitchFamily="2" charset="2"/>
              <a:buChar char="l"/>
            </a:pPr>
            <a:endParaRPr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071880" y="197074"/>
            <a:ext cx="2255520" cy="369332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TW" dirty="0" err="1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Keras</a:t>
            </a:r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建立模型教學</a:t>
            </a:r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043232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97280" y="714375"/>
            <a:ext cx="10058400" cy="718185"/>
          </a:xfrm>
        </p:spPr>
        <p:txBody>
          <a:bodyPr/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建立深度學習模型的七大步驟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>
          <a:xfrm>
            <a:off x="1097280" y="1845733"/>
            <a:ext cx="11094720" cy="4487333"/>
          </a:xfrm>
        </p:spPr>
        <p:txBody>
          <a:bodyPr>
            <a:noAutofit/>
          </a:bodyPr>
          <a:lstStyle/>
          <a:p>
            <a:pPr marL="201168" lvl="1" indent="0">
              <a:buNone/>
            </a:pPr>
            <a:r>
              <a:rPr lang="zh-TW" altLang="en-US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步驟</a:t>
            </a:r>
            <a: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4</a:t>
            </a:r>
            <a:r>
              <a:rPr lang="zh-TW" altLang="en-US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：決定模型的</a:t>
            </a:r>
            <a: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Loss Function</a:t>
            </a:r>
          </a:p>
          <a:p>
            <a:pPr marL="201168" lvl="1" indent="0">
              <a:buNone/>
            </a:pPr>
            <a:endParaRPr lang="en-US" altLang="zh-TW" sz="2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 依任務來決定</a:t>
            </a:r>
            <a:endParaRPr lang="en-US" altLang="zh-TW" sz="2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98398" lvl="2" indent="-514350">
              <a:buFont typeface="+mj-lt"/>
              <a:buAutoNum type="arabicPeriod"/>
            </a:pP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分類： </a:t>
            </a: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二元分類：</a:t>
            </a:r>
            <a:r>
              <a:rPr lang="en-US" altLang="zh-TW" sz="2800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binary_crossentropy</a:t>
            </a: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多分類： </a:t>
            </a:r>
            <a:r>
              <a:rPr lang="en-US" altLang="zh-TW" sz="2800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categorical_crossentropy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 </a:t>
            </a:r>
            <a:r>
              <a:rPr lang="en-US" altLang="zh-TW" sz="280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(label</a:t>
            </a:r>
            <a:r>
              <a:rPr lang="zh-TW" altLang="en-US" sz="280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須為 </a:t>
            </a: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[0,1,0]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的形式</a:t>
            </a: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pPr marL="898398" lvl="2" indent="-514350">
              <a:buFont typeface="+mj-lt"/>
              <a:buAutoNum type="arabicPeriod"/>
            </a:pPr>
            <a:endParaRPr lang="en-US" altLang="zh-TW" sz="2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98398" lvl="2" indent="-514350">
              <a:buFont typeface="+mj-lt"/>
              <a:buAutoNum type="arabicPeriod"/>
            </a:pP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回歸：</a:t>
            </a: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MSE (mean squared error)</a:t>
            </a:r>
            <a:b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MAE (mean absolute error)</a:t>
            </a:r>
            <a:endParaRPr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071880" y="197074"/>
            <a:ext cx="2255520" cy="369332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TW" dirty="0" err="1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Keras</a:t>
            </a:r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建立模型教學</a:t>
            </a:r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970276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97280" y="714375"/>
            <a:ext cx="10058400" cy="718185"/>
          </a:xfrm>
        </p:spPr>
        <p:txBody>
          <a:bodyPr/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建立深度學習模型的七大步驟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>
          <a:xfrm>
            <a:off x="1097280" y="1845733"/>
            <a:ext cx="11094720" cy="4487333"/>
          </a:xfrm>
        </p:spPr>
        <p:txBody>
          <a:bodyPr>
            <a:noAutofit/>
          </a:bodyPr>
          <a:lstStyle/>
          <a:p>
            <a:pPr marL="201168" lvl="1" indent="0">
              <a:buNone/>
            </a:pPr>
            <a:r>
              <a:rPr lang="zh-TW" altLang="en-US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步驟</a:t>
            </a:r>
            <a: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5</a:t>
            </a:r>
            <a:r>
              <a:rPr lang="zh-TW" altLang="en-US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：決定模型的</a:t>
            </a:r>
            <a: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optimizer</a:t>
            </a:r>
          </a:p>
          <a:p>
            <a:pPr marL="201168" lvl="1" indent="0">
              <a:buNone/>
            </a:pPr>
            <a:endParaRPr lang="en-US" altLang="zh-TW" sz="2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01168" lvl="1" indent="0">
              <a:buNone/>
            </a:pPr>
            <a:endParaRPr lang="en-US" altLang="zh-TW" sz="2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01168" lvl="1" indent="0">
              <a:buNone/>
            </a:pPr>
            <a:endParaRPr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01168" lvl="1" indent="0">
              <a:buNone/>
            </a:pPr>
            <a:endParaRPr lang="en-US" altLang="zh-TW" sz="2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01168" lvl="1" indent="0">
              <a:buNone/>
            </a:pPr>
            <a:endParaRPr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01168" lvl="1" indent="0">
              <a:buNone/>
            </a:pPr>
            <a:endParaRPr lang="en-US" altLang="zh-TW" sz="2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01168" lvl="1" indent="0">
              <a:buNone/>
            </a:pPr>
            <a:endParaRPr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01168" lvl="1" indent="0">
              <a:buNone/>
            </a:pPr>
            <a:endParaRPr lang="en-US" altLang="zh-TW" sz="2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01168" lvl="1" indent="0">
              <a:buNone/>
            </a:pPr>
            <a:endParaRPr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01168" lvl="1" indent="0">
              <a:buNone/>
            </a:pPr>
            <a:endParaRPr lang="en-US" altLang="zh-TW" sz="2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4347" y="2514601"/>
            <a:ext cx="4650000" cy="360000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0583" y="2514601"/>
            <a:ext cx="4650000" cy="360000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1071880" y="197074"/>
            <a:ext cx="2255520" cy="369332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TW" dirty="0" err="1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Keras</a:t>
            </a:r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建立模型教學</a:t>
            </a:r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295316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97280" y="714375"/>
            <a:ext cx="10058400" cy="718185"/>
          </a:xfrm>
        </p:spPr>
        <p:txBody>
          <a:bodyPr/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建立深度學習模型的七大步驟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>
          <a:xfrm>
            <a:off x="1071880" y="1786467"/>
            <a:ext cx="11094720" cy="4555066"/>
          </a:xfrm>
        </p:spPr>
        <p:txBody>
          <a:bodyPr>
            <a:noAutofit/>
          </a:bodyPr>
          <a:lstStyle/>
          <a:p>
            <a:pPr marL="201168" lvl="1" indent="0">
              <a:buNone/>
            </a:pPr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步驟</a:t>
            </a:r>
            <a:r>
              <a:rPr lang="en-US" altLang="zh-TW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5</a:t>
            </a:r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：決定模型的</a:t>
            </a:r>
            <a: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optimizer</a:t>
            </a:r>
            <a:endParaRPr lang="en-US" altLang="zh-TW" sz="2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從上述的優化器比較圖中，發現</a:t>
            </a:r>
            <a:r>
              <a:rPr lang="en-US" altLang="zh-TW" sz="2800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Adadelta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2800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Rmsprop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的表現較佳</a:t>
            </a:r>
            <a:endParaRPr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715518" lvl="1" indent="-514350">
              <a:lnSpc>
                <a:spcPct val="150000"/>
              </a:lnSpc>
              <a:buFont typeface="+mj-lt"/>
              <a:buAutoNum type="arabicPeriod"/>
            </a:pP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到達使損失函數最小化點的速度高於其他優化器</a:t>
            </a:r>
            <a:endParaRPr lang="en-US" altLang="zh-TW" sz="2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715518" lvl="1" indent="-514350">
              <a:lnSpc>
                <a:spcPct val="150000"/>
              </a:lnSpc>
              <a:buFont typeface="+mj-lt"/>
              <a:buAutoNum type="arabicPeriod"/>
            </a:pP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脫離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鞍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點的速度高於其他優化器</a:t>
            </a:r>
            <a:endParaRPr lang="en-US" altLang="zh-TW" sz="2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01168" lvl="1" indent="0">
              <a:lnSpc>
                <a:spcPct val="150000"/>
              </a:lnSpc>
              <a:buNone/>
            </a:pPr>
            <a:r>
              <a:rPr lang="zh-TW" altLang="en-US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注意：有些論文實驗中</a:t>
            </a:r>
            <a: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SGD</a:t>
            </a:r>
            <a:r>
              <a:rPr lang="zh-TW" altLang="en-US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表現較優，因此優化器的優劣仍無定論。                 </a:t>
            </a:r>
            <a:endParaRPr lang="en-US" altLang="zh-TW" sz="28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715518" lvl="1" indent="-514350">
              <a:lnSpc>
                <a:spcPct val="150000"/>
              </a:lnSpc>
              <a:buFont typeface="+mj-lt"/>
              <a:buAutoNum type="arabicPeriod" startAt="3"/>
            </a:pP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建議使用</a:t>
            </a: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SGD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作為</a:t>
            </a: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optimizer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第一個選擇</a:t>
            </a:r>
            <a:endParaRPr lang="en-US" altLang="zh-TW" sz="2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ref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2"/>
              </a:rPr>
              <a:t>https://</a:t>
            </a:r>
            <a: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  <a:hlinkClick r:id="rId2"/>
              </a:rPr>
              <a:t>arxiv.org/pdf/1712.08292.pdf</a:t>
            </a:r>
            <a:endParaRPr lang="en-US" altLang="zh-TW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071880" y="197074"/>
            <a:ext cx="2255520" cy="369332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TW" dirty="0" err="1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Keras</a:t>
            </a:r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建立模型教學</a:t>
            </a:r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405686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97280" y="714375"/>
            <a:ext cx="10058400" cy="718185"/>
          </a:xfrm>
        </p:spPr>
        <p:txBody>
          <a:bodyPr/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建立深度學習模型的七大步驟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>
          <a:xfrm>
            <a:off x="1097280" y="1845733"/>
            <a:ext cx="11094720" cy="4487333"/>
          </a:xfrm>
        </p:spPr>
        <p:txBody>
          <a:bodyPr>
            <a:noAutofit/>
          </a:bodyPr>
          <a:lstStyle/>
          <a:p>
            <a:pPr marL="201168" lvl="1" indent="0">
              <a:buNone/>
            </a:pPr>
            <a:r>
              <a:rPr lang="zh-TW" altLang="en-US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步驟</a:t>
            </a:r>
            <a: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6</a:t>
            </a:r>
            <a:r>
              <a:rPr lang="zh-TW" altLang="en-US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：編譯模型</a:t>
            </a:r>
            <a: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(compile model)</a:t>
            </a:r>
          </a:p>
          <a:p>
            <a:pPr marL="201168" lvl="1" indent="0">
              <a:buNone/>
            </a:pPr>
            <a:endParaRPr lang="en-US" altLang="zh-TW" sz="2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01168" lvl="1" indent="0">
              <a:buNone/>
            </a:pPr>
            <a:endParaRPr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01168" lvl="1" indent="0">
              <a:buNone/>
            </a:pPr>
            <a:endParaRPr lang="en-US" altLang="zh-TW" sz="2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01168" lvl="1" indent="0">
              <a:buNone/>
            </a:pPr>
            <a:endParaRPr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01168" lvl="1" indent="0">
              <a:buNone/>
            </a:pPr>
            <a:endParaRPr lang="en-US" altLang="zh-TW" sz="2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01168" lvl="1" indent="0">
              <a:buNone/>
            </a:pPr>
            <a:endParaRPr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01168" lvl="1" indent="0">
              <a:buNone/>
            </a:pPr>
            <a:endParaRPr lang="en-US" altLang="zh-TW" sz="2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01168" lvl="1" indent="0">
              <a:buNone/>
            </a:pPr>
            <a:endParaRPr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01168" lvl="1" indent="0">
              <a:buNone/>
            </a:pPr>
            <a:endParaRPr lang="en-US" altLang="zh-TW" sz="2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8918" y="2373066"/>
            <a:ext cx="8620615" cy="396000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1071880" y="197074"/>
            <a:ext cx="2255520" cy="369332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TW" dirty="0" err="1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Keras</a:t>
            </a:r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建立模型教學</a:t>
            </a:r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631563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97280" y="714375"/>
            <a:ext cx="10058400" cy="718185"/>
          </a:xfrm>
        </p:spPr>
        <p:txBody>
          <a:bodyPr/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建立深度學習模型的七大步驟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>
          <a:xfrm>
            <a:off x="1097280" y="1845733"/>
            <a:ext cx="11094720" cy="4487333"/>
          </a:xfrm>
        </p:spPr>
        <p:txBody>
          <a:bodyPr>
            <a:noAutofit/>
          </a:bodyPr>
          <a:lstStyle/>
          <a:p>
            <a:pPr marL="201168" lvl="1" indent="0">
              <a:buNone/>
            </a:pPr>
            <a:r>
              <a:rPr lang="zh-TW" altLang="en-US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步驟</a:t>
            </a:r>
            <a: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7</a:t>
            </a:r>
            <a:r>
              <a:rPr lang="zh-TW" altLang="en-US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：訓練模型</a:t>
            </a:r>
            <a: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(fit model)</a:t>
            </a:r>
          </a:p>
          <a:p>
            <a:pPr marL="201168" lvl="1" indent="0">
              <a:buNone/>
            </a:pPr>
            <a:endParaRPr lang="en-US" altLang="zh-TW" sz="2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01168" lvl="1" indent="0">
              <a:buNone/>
            </a:pPr>
            <a:endParaRPr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01168" lvl="1" indent="0">
              <a:buNone/>
            </a:pPr>
            <a:endParaRPr lang="en-US" altLang="zh-TW" sz="2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01168" lvl="1" indent="0">
              <a:buNone/>
            </a:pPr>
            <a:endParaRPr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01168" lvl="1" indent="0">
              <a:buNone/>
            </a:pPr>
            <a:endParaRPr lang="en-US" altLang="zh-TW" sz="2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01168" lvl="1" indent="0">
              <a:buNone/>
            </a:pPr>
            <a:endParaRPr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01168" lvl="1" indent="0">
              <a:buNone/>
            </a:pPr>
            <a:endParaRPr lang="en-US" altLang="zh-TW" sz="2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01168" lvl="1" indent="0">
              <a:buNone/>
            </a:pPr>
            <a:endParaRPr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01168" lvl="1" indent="0">
              <a:buNone/>
            </a:pPr>
            <a:endParaRPr lang="en-US" altLang="zh-TW" sz="2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/>
          <a:srcRect l="10653" t="27901" r="8540" b="22099"/>
          <a:stretch/>
        </p:blipFill>
        <p:spPr>
          <a:xfrm>
            <a:off x="1097280" y="2374899"/>
            <a:ext cx="9851815" cy="342900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1071880" y="197074"/>
            <a:ext cx="2255520" cy="369332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TW" dirty="0" err="1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Keras</a:t>
            </a:r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建立模型教學</a:t>
            </a:r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5000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97280" y="714375"/>
            <a:ext cx="10058400" cy="718185"/>
          </a:xfrm>
        </p:spPr>
        <p:txBody>
          <a:bodyPr/>
          <a:lstStyle/>
          <a:p>
            <a:r>
              <a:rPr lang="en-US" altLang="zh-TW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Keras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文檔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>
          <a:xfrm>
            <a:off x="1071880" y="1786467"/>
            <a:ext cx="11094720" cy="4555066"/>
          </a:xfrm>
        </p:spPr>
        <p:txBody>
          <a:bodyPr>
            <a:noAutofit/>
          </a:bodyPr>
          <a:lstStyle/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sz="2800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Keras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800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github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2"/>
              </a:rPr>
              <a:t>https://</a:t>
            </a: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  <a:hlinkClick r:id="rId2"/>
              </a:rPr>
              <a:t>github.com/keras-team/keras</a:t>
            </a:r>
            <a:endParaRPr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sz="2800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Keras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文檔：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3"/>
              </a:rPr>
              <a:t>https://keras.io</a:t>
            </a: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  <a:hlinkClick r:id="rId3"/>
              </a:rPr>
              <a:t>/</a:t>
            </a:r>
            <a:endParaRPr lang="en-US" altLang="zh-TW" sz="2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Dense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層的詳細介紹：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4"/>
              </a:rPr>
              <a:t>https://keras.io/layers/core</a:t>
            </a: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  <a:hlinkClick r:id="rId4"/>
              </a:rPr>
              <a:t>/</a:t>
            </a:r>
            <a:endParaRPr lang="en-US" altLang="zh-TW" sz="2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損失函數的詳細介紹：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5"/>
              </a:rPr>
              <a:t>https://keras.io/losses</a:t>
            </a: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  <a:hlinkClick r:id="rId5"/>
              </a:rPr>
              <a:t>/</a:t>
            </a:r>
            <a:endParaRPr lang="en-US" altLang="zh-TW" sz="2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優化器的詳細介紹：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6"/>
              </a:rPr>
              <a:t>https://keras.io/optimizers</a:t>
            </a: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  <a:hlinkClick r:id="rId6"/>
              </a:rPr>
              <a:t>/</a:t>
            </a:r>
            <a:endParaRPr lang="en-US" altLang="zh-TW" sz="2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激活函數的詳細介紹：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7"/>
              </a:rPr>
              <a:t>https://keras.io/activations</a:t>
            </a: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  <a:hlinkClick r:id="rId7"/>
              </a:rPr>
              <a:t>/</a:t>
            </a:r>
            <a:endParaRPr lang="en-US" altLang="zh-TW" sz="2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071880" y="197074"/>
            <a:ext cx="2255520" cy="369332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TW" dirty="0" err="1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Keras</a:t>
            </a:r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建立模型教學</a:t>
            </a:r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482015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9"/>
          <p:cNvSpPr>
            <a:spLocks noGrp="1"/>
          </p:cNvSpPr>
          <p:nvPr>
            <p:ph type="title"/>
          </p:nvPr>
        </p:nvSpPr>
        <p:spPr>
          <a:xfrm>
            <a:off x="968375" y="2724149"/>
            <a:ext cx="4738158" cy="885825"/>
          </a:xfrm>
          <a:noFill/>
        </p:spPr>
        <p:txBody>
          <a:bodyPr>
            <a:noAutofit/>
          </a:bodyPr>
          <a:lstStyle/>
          <a:p>
            <a:pPr algn="ctr"/>
            <a:r>
              <a:rPr lang="zh-TW" altLang="en-US" sz="4800" b="1" spc="300" dirty="0" smtClean="0">
                <a:solidFill>
                  <a:schemeClr val="bg1"/>
                </a:solidFill>
              </a:rPr>
              <a:t>深度學習介紹</a:t>
            </a:r>
            <a:endParaRPr lang="zh-TW" altLang="en-US" sz="4800" b="1" spc="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6224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zh-TW" altLang="en-US" sz="6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謝謝您的聆聽</a:t>
            </a:r>
            <a:endParaRPr lang="zh-TW" altLang="en-US" sz="6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009984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97280" y="714375"/>
            <a:ext cx="10058400" cy="718185"/>
          </a:xfrm>
        </p:spPr>
        <p:txBody>
          <a:bodyPr/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深度學習介紹：運作原理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097279" y="1845733"/>
            <a:ext cx="10662921" cy="4495799"/>
          </a:xfrm>
        </p:spPr>
        <p:txBody>
          <a:bodyPr>
            <a:normAutofit/>
          </a:bodyPr>
          <a:lstStyle/>
          <a:p>
            <a:pPr marL="384120" lvl="1" indent="-181800">
              <a:lnSpc>
                <a:spcPct val="100000"/>
              </a:lnSpc>
              <a:spcBef>
                <a:spcPts val="201"/>
              </a:spcBef>
              <a:buClr>
                <a:srgbClr val="1CADE4"/>
              </a:buClr>
              <a:buFont typeface="Calibri"/>
              <a:buChar char="◦"/>
            </a:pPr>
            <a:endParaRPr lang="en-US" altLang="zh-TW" sz="2800" spc="-1" dirty="0" smtClean="0">
              <a:solidFill>
                <a:srgbClr val="40404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84120" lvl="1" indent="-181800">
              <a:lnSpc>
                <a:spcPct val="100000"/>
              </a:lnSpc>
              <a:spcBef>
                <a:spcPts val="201"/>
              </a:spcBef>
              <a:buClr>
                <a:srgbClr val="1CADE4"/>
              </a:buClr>
              <a:buFont typeface="Calibri"/>
              <a:buChar char="◦"/>
            </a:pPr>
            <a:endParaRPr lang="en-US" altLang="zh-TW" sz="2800" spc="-1" dirty="0">
              <a:solidFill>
                <a:srgbClr val="40404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097280" y="188607"/>
            <a:ext cx="1789853" cy="369332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深度學習介紹</a:t>
            </a:r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79" y="1845733"/>
            <a:ext cx="7488768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126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97280" y="714375"/>
            <a:ext cx="10058400" cy="718185"/>
          </a:xfrm>
        </p:spPr>
        <p:txBody>
          <a:bodyPr/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深度學習介紹：怎樣才算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Deep NN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097279" y="1845733"/>
            <a:ext cx="10662921" cy="4495799"/>
          </a:xfrm>
        </p:spPr>
        <p:txBody>
          <a:bodyPr>
            <a:normAutofit/>
          </a:bodyPr>
          <a:lstStyle/>
          <a:p>
            <a:pPr marL="384120" lvl="1" indent="-181800">
              <a:lnSpc>
                <a:spcPct val="100000"/>
              </a:lnSpc>
              <a:spcBef>
                <a:spcPts val="201"/>
              </a:spcBef>
              <a:buClr>
                <a:srgbClr val="1CADE4"/>
              </a:buClr>
              <a:buFont typeface="Calibri"/>
              <a:buChar char="◦"/>
            </a:pPr>
            <a:endParaRPr lang="en-US" altLang="zh-TW" sz="2800" spc="-1" dirty="0" smtClean="0">
              <a:solidFill>
                <a:srgbClr val="40404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84120" lvl="1" indent="-181800">
              <a:lnSpc>
                <a:spcPct val="100000"/>
              </a:lnSpc>
              <a:spcBef>
                <a:spcPts val="201"/>
              </a:spcBef>
              <a:buClr>
                <a:srgbClr val="1CADE4"/>
              </a:buClr>
              <a:buFont typeface="Calibri"/>
              <a:buChar char="◦"/>
            </a:pPr>
            <a:endParaRPr lang="en-US" altLang="zh-TW" sz="2800" spc="-1" dirty="0">
              <a:solidFill>
                <a:srgbClr val="40404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097280" y="188607"/>
            <a:ext cx="1789853" cy="369332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深度學習介紹</a:t>
            </a:r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4599" y="1778047"/>
            <a:ext cx="6963268" cy="4499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155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97280" y="714375"/>
            <a:ext cx="10058400" cy="718185"/>
          </a:xfrm>
        </p:spPr>
        <p:txBody>
          <a:bodyPr/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深度學習介紹：神經元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097279" y="1845733"/>
            <a:ext cx="10662921" cy="4495799"/>
          </a:xfrm>
        </p:spPr>
        <p:txBody>
          <a:bodyPr>
            <a:normAutofit/>
          </a:bodyPr>
          <a:lstStyle/>
          <a:p>
            <a:pPr marL="384120" lvl="1" indent="-181800">
              <a:lnSpc>
                <a:spcPct val="100000"/>
              </a:lnSpc>
              <a:spcBef>
                <a:spcPts val="201"/>
              </a:spcBef>
              <a:buClr>
                <a:srgbClr val="1CADE4"/>
              </a:buClr>
              <a:buFont typeface="Calibri"/>
              <a:buChar char="◦"/>
            </a:pPr>
            <a:endParaRPr lang="en-US" altLang="zh-TW" sz="2800" spc="-1" dirty="0" smtClean="0">
              <a:solidFill>
                <a:srgbClr val="40404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84120" lvl="1" indent="-181800">
              <a:lnSpc>
                <a:spcPct val="100000"/>
              </a:lnSpc>
              <a:spcBef>
                <a:spcPts val="201"/>
              </a:spcBef>
              <a:buClr>
                <a:srgbClr val="1CADE4"/>
              </a:buClr>
              <a:buFont typeface="Calibri"/>
              <a:buChar char="◦"/>
            </a:pPr>
            <a:endParaRPr lang="en-US" altLang="zh-TW" sz="2800" spc="-1" dirty="0">
              <a:solidFill>
                <a:srgbClr val="40404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097280" y="188607"/>
            <a:ext cx="1789853" cy="369332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深度學習介紹</a:t>
            </a:r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79" y="1847092"/>
            <a:ext cx="7081085" cy="4497280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8178363" y="1940327"/>
            <a:ext cx="382736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為何需要激活函數？</a:t>
            </a:r>
            <a:endParaRPr lang="en-US" altLang="zh-TW" sz="2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1.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若不使用激活函數</a:t>
            </a: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輸出就只是</a:t>
            </a: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輸入的線性組合。</a:t>
            </a:r>
            <a:endParaRPr lang="en-US" altLang="zh-TW" sz="2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有了激活函數，</a:t>
            </a: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神經網絡可擬合任何</a:t>
            </a: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280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函數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2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782162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97280" y="714375"/>
            <a:ext cx="10058400" cy="718185"/>
          </a:xfrm>
        </p:spPr>
        <p:txBody>
          <a:bodyPr>
            <a:normAutofit/>
          </a:bodyPr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深度學習介紹：神經元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097279" y="1845733"/>
            <a:ext cx="10662921" cy="4495799"/>
          </a:xfrm>
        </p:spPr>
        <p:txBody>
          <a:bodyPr>
            <a:normAutofit/>
          </a:bodyPr>
          <a:lstStyle/>
          <a:p>
            <a:pPr marL="384120" lvl="1" indent="-181800">
              <a:lnSpc>
                <a:spcPct val="100000"/>
              </a:lnSpc>
              <a:spcBef>
                <a:spcPts val="201"/>
              </a:spcBef>
              <a:buClr>
                <a:srgbClr val="1CADE4"/>
              </a:buClr>
              <a:buFont typeface="Calibri"/>
              <a:buChar char="◦"/>
            </a:pPr>
            <a:endParaRPr lang="en-US" altLang="zh-TW" sz="2800" spc="-1" dirty="0" smtClean="0">
              <a:solidFill>
                <a:srgbClr val="40404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84120" lvl="1" indent="-181800">
              <a:lnSpc>
                <a:spcPct val="100000"/>
              </a:lnSpc>
              <a:spcBef>
                <a:spcPts val="201"/>
              </a:spcBef>
              <a:buClr>
                <a:srgbClr val="1CADE4"/>
              </a:buClr>
              <a:buFont typeface="Calibri"/>
              <a:buChar char="◦"/>
            </a:pPr>
            <a:endParaRPr lang="en-US" altLang="zh-TW" sz="2800" spc="-1" dirty="0">
              <a:solidFill>
                <a:srgbClr val="40404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097280" y="188607"/>
            <a:ext cx="1789853" cy="369332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深度學習介紹</a:t>
            </a:r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7133" y="1843593"/>
            <a:ext cx="6301991" cy="4497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087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97280" y="714375"/>
            <a:ext cx="10058400" cy="718185"/>
          </a:xfrm>
        </p:spPr>
        <p:txBody>
          <a:bodyPr/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深度學習介紹：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Fully Connected NN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097279" y="1845733"/>
            <a:ext cx="10662921" cy="4495799"/>
          </a:xfrm>
        </p:spPr>
        <p:txBody>
          <a:bodyPr>
            <a:normAutofit/>
          </a:bodyPr>
          <a:lstStyle/>
          <a:p>
            <a:pPr marL="384120" lvl="1" indent="-181800">
              <a:lnSpc>
                <a:spcPct val="100000"/>
              </a:lnSpc>
              <a:spcBef>
                <a:spcPts val="201"/>
              </a:spcBef>
              <a:buClr>
                <a:srgbClr val="1CADE4"/>
              </a:buClr>
              <a:buFont typeface="Calibri"/>
              <a:buChar char="◦"/>
            </a:pPr>
            <a:endParaRPr lang="en-US" altLang="zh-TW" sz="2800" spc="-1" dirty="0" smtClean="0">
              <a:solidFill>
                <a:srgbClr val="40404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84120" lvl="1" indent="-181800">
              <a:lnSpc>
                <a:spcPct val="100000"/>
              </a:lnSpc>
              <a:spcBef>
                <a:spcPts val="201"/>
              </a:spcBef>
              <a:buClr>
                <a:srgbClr val="1CADE4"/>
              </a:buClr>
              <a:buFont typeface="Calibri"/>
              <a:buChar char="◦"/>
            </a:pPr>
            <a:endParaRPr lang="en-US" altLang="zh-TW" sz="2800" spc="-1" dirty="0">
              <a:solidFill>
                <a:srgbClr val="40404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097280" y="188607"/>
            <a:ext cx="1789853" cy="369332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深度學習介紹</a:t>
            </a:r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2"/>
          <a:srcRect l="27222" t="34199" r="27569" b="15925"/>
          <a:stretch/>
        </p:blipFill>
        <p:spPr>
          <a:xfrm>
            <a:off x="2500861" y="1841532"/>
            <a:ext cx="7251238" cy="45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936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97280" y="714375"/>
            <a:ext cx="10058400" cy="718185"/>
          </a:xfrm>
        </p:spPr>
        <p:txBody>
          <a:bodyPr/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深度學習介紹：神經網絡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097279" y="1845733"/>
            <a:ext cx="10662921" cy="4495799"/>
          </a:xfrm>
        </p:spPr>
        <p:txBody>
          <a:bodyPr>
            <a:normAutofit/>
          </a:bodyPr>
          <a:lstStyle/>
          <a:p>
            <a:pPr marL="384120" lvl="1" indent="-181800">
              <a:lnSpc>
                <a:spcPct val="100000"/>
              </a:lnSpc>
              <a:spcBef>
                <a:spcPts val="201"/>
              </a:spcBef>
              <a:buClr>
                <a:srgbClr val="1CADE4"/>
              </a:buClr>
              <a:buFont typeface="Calibri"/>
              <a:buChar char="◦"/>
            </a:pPr>
            <a:endParaRPr lang="en-US" altLang="zh-TW" sz="2800" spc="-1" dirty="0" smtClean="0">
              <a:solidFill>
                <a:srgbClr val="40404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84120" lvl="1" indent="-181800">
              <a:lnSpc>
                <a:spcPct val="100000"/>
              </a:lnSpc>
              <a:spcBef>
                <a:spcPts val="201"/>
              </a:spcBef>
              <a:buClr>
                <a:srgbClr val="1CADE4"/>
              </a:buClr>
              <a:buFont typeface="Calibri"/>
              <a:buChar char="◦"/>
            </a:pPr>
            <a:endParaRPr lang="en-US" altLang="zh-TW" sz="2800" spc="-1" dirty="0">
              <a:solidFill>
                <a:srgbClr val="40404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097280" y="188607"/>
            <a:ext cx="1789853" cy="369332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深度學習介紹</a:t>
            </a:r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l="27637" t="19260" r="30347" b="28148"/>
          <a:stretch/>
        </p:blipFill>
        <p:spPr>
          <a:xfrm>
            <a:off x="1097279" y="1841532"/>
            <a:ext cx="6391253" cy="4500000"/>
          </a:xfrm>
          <a:prstGeom prst="rect">
            <a:avLst/>
          </a:prstGeom>
        </p:spPr>
      </p:pic>
      <p:sp>
        <p:nvSpPr>
          <p:cNvPr id="6" name="向右箭號 5"/>
          <p:cNvSpPr/>
          <p:nvPr/>
        </p:nvSpPr>
        <p:spPr>
          <a:xfrm rot="10800000">
            <a:off x="7488532" y="2819400"/>
            <a:ext cx="897467" cy="646113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8551333" y="2880846"/>
            <a:ext cx="26043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由</a:t>
            </a: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NN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自己學習</a:t>
            </a:r>
            <a:endParaRPr lang="zh-TW" altLang="en-US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22920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Office 佈景主題">
  <a:themeElements>
    <a:clrScheme name="藍色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回顧">
  <a:themeElements>
    <a:clrScheme name="藍色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回顧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回顧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3.xml><?xml version="1.0" encoding="utf-8"?>
<a:theme xmlns:a="http://schemas.openxmlformats.org/drawingml/2006/main" name="有機">
  <a:themeElements>
    <a:clrScheme name="藍色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有機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4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8943</TotalTime>
  <Words>676</Words>
  <Application>Microsoft Office PowerPoint</Application>
  <PresentationFormat>寬螢幕</PresentationFormat>
  <Paragraphs>186</Paragraphs>
  <Slides>30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3</vt:i4>
      </vt:variant>
      <vt:variant>
        <vt:lpstr>投影片標題</vt:lpstr>
      </vt:variant>
      <vt:variant>
        <vt:i4>30</vt:i4>
      </vt:variant>
    </vt:vector>
  </HeadingPairs>
  <TitlesOfParts>
    <vt:vector size="41" baseType="lpstr">
      <vt:lpstr>DejaVu Sans</vt:lpstr>
      <vt:lpstr>微軟正黑體</vt:lpstr>
      <vt:lpstr>新細明體</vt:lpstr>
      <vt:lpstr>Arial</vt:lpstr>
      <vt:lpstr>Calibri</vt:lpstr>
      <vt:lpstr>Calibri Light</vt:lpstr>
      <vt:lpstr>Cambria Math</vt:lpstr>
      <vt:lpstr>Wingdings</vt:lpstr>
      <vt:lpstr>Office 佈景主題</vt:lpstr>
      <vt:lpstr>1_回顧</vt:lpstr>
      <vt:lpstr>有機</vt:lpstr>
      <vt:lpstr>PowerPoint 簡報</vt:lpstr>
      <vt:lpstr>PowerPoint 簡報</vt:lpstr>
      <vt:lpstr>深度學習介紹</vt:lpstr>
      <vt:lpstr>深度學習介紹：運作原理</vt:lpstr>
      <vt:lpstr>深度學習介紹：怎樣才算Deep NN</vt:lpstr>
      <vt:lpstr>深度學習介紹：神經元</vt:lpstr>
      <vt:lpstr>深度學習介紹：神經元</vt:lpstr>
      <vt:lpstr>深度學習介紹：Fully Connected NN</vt:lpstr>
      <vt:lpstr>深度學習介紹：神經網絡</vt:lpstr>
      <vt:lpstr>深度學習介紹：損失函數</vt:lpstr>
      <vt:lpstr>深度學習介紹：Learning rate</vt:lpstr>
      <vt:lpstr>深度學習介紹：Learning rate</vt:lpstr>
      <vt:lpstr>Tensorflow、Keras 安裝</vt:lpstr>
      <vt:lpstr>Tensorflow、Keras安裝</vt:lpstr>
      <vt:lpstr>Tensorflow、Keras安裝</vt:lpstr>
      <vt:lpstr>Keras建立模型教學</vt:lpstr>
      <vt:lpstr>Keras建立模型方法</vt:lpstr>
      <vt:lpstr>Keras模型範例</vt:lpstr>
      <vt:lpstr>建立深度學習模型的七大步驟</vt:lpstr>
      <vt:lpstr>建立深度學習模型的七大步驟</vt:lpstr>
      <vt:lpstr>建立深度學習模型的七大步驟</vt:lpstr>
      <vt:lpstr>建立深度學習模型的七大步驟</vt:lpstr>
      <vt:lpstr>建立深度學習模型的七大步驟</vt:lpstr>
      <vt:lpstr>建立深度學習模型的七大步驟</vt:lpstr>
      <vt:lpstr>建立深度學習模型的七大步驟</vt:lpstr>
      <vt:lpstr>建立深度學習模型的七大步驟</vt:lpstr>
      <vt:lpstr>建立深度學習模型的七大步驟</vt:lpstr>
      <vt:lpstr>建立深度學習模型的七大步驟</vt:lpstr>
      <vt:lpstr>Keras文檔</vt:lpstr>
      <vt:lpstr>謝謝您的聆聽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</dc:title>
  <dc:creator>Windows 使用者</dc:creator>
  <cp:lastModifiedBy>Windows 使用者</cp:lastModifiedBy>
  <cp:revision>675</cp:revision>
  <dcterms:created xsi:type="dcterms:W3CDTF">2018-04-17T05:15:45Z</dcterms:created>
  <dcterms:modified xsi:type="dcterms:W3CDTF">2018-12-05T01:22:12Z</dcterms:modified>
</cp:coreProperties>
</file>